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9" r:id="rId2"/>
    <p:sldId id="305" r:id="rId3"/>
    <p:sldId id="306" r:id="rId4"/>
    <p:sldId id="307" r:id="rId5"/>
    <p:sldId id="280" r:id="rId6"/>
    <p:sldId id="308" r:id="rId7"/>
    <p:sldId id="314" r:id="rId8"/>
    <p:sldId id="337" r:id="rId9"/>
    <p:sldId id="330" r:id="rId10"/>
    <p:sldId id="329" r:id="rId11"/>
    <p:sldId id="326" r:id="rId12"/>
    <p:sldId id="331" r:id="rId13"/>
    <p:sldId id="263" r:id="rId14"/>
    <p:sldId id="281" r:id="rId15"/>
    <p:sldId id="261" r:id="rId16"/>
    <p:sldId id="332" r:id="rId17"/>
    <p:sldId id="333" r:id="rId18"/>
    <p:sldId id="334" r:id="rId19"/>
    <p:sldId id="335" r:id="rId20"/>
    <p:sldId id="312" r:id="rId21"/>
    <p:sldId id="316" r:id="rId22"/>
    <p:sldId id="338" r:id="rId23"/>
    <p:sldId id="272" r:id="rId24"/>
  </p:sldIdLst>
  <p:sldSz cx="9144000" cy="6858000" type="screen4x3"/>
  <p:notesSz cx="6789738" cy="9929813"/>
  <p:defaultTextStyle>
    <a:defPPr>
      <a:defRPr lang="zh-HK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7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0066"/>
    <a:srgbClr val="CC0000"/>
    <a:srgbClr val="FD5A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181" autoAdjust="0"/>
  </p:normalViewPr>
  <p:slideViewPr>
    <p:cSldViewPr>
      <p:cViewPr varScale="1">
        <p:scale>
          <a:sx n="52" d="100"/>
          <a:sy n="52" d="100"/>
        </p:scale>
        <p:origin x="1926" y="66"/>
      </p:cViewPr>
      <p:guideLst>
        <p:guide orient="horz" pos="4247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835" cy="496830"/>
          </a:xfrm>
          <a:prstGeom prst="rect">
            <a:avLst/>
          </a:prstGeom>
        </p:spPr>
        <p:txBody>
          <a:bodyPr vert="horz" lIns="89168" tIns="44584" rIns="89168" bIns="4458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1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6903" y="0"/>
            <a:ext cx="2941298" cy="496830"/>
          </a:xfrm>
          <a:prstGeom prst="rect">
            <a:avLst/>
          </a:prstGeom>
        </p:spPr>
        <p:txBody>
          <a:bodyPr vert="horz" lIns="89168" tIns="44584" rIns="89168" bIns="4458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100">
                <a:latin typeface="+mn-lt"/>
                <a:ea typeface="+mn-ea"/>
              </a:defRPr>
            </a:lvl1pPr>
          </a:lstStyle>
          <a:p>
            <a:pPr>
              <a:defRPr/>
            </a:pPr>
            <a:fld id="{C8BB1BCA-201D-40C1-A65D-773B97AF07D3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1288"/>
            <a:ext cx="2942835" cy="496830"/>
          </a:xfrm>
          <a:prstGeom prst="rect">
            <a:avLst/>
          </a:prstGeom>
        </p:spPr>
        <p:txBody>
          <a:bodyPr vert="horz" lIns="89168" tIns="44584" rIns="89168" bIns="4458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1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6903" y="9431288"/>
            <a:ext cx="2941298" cy="496830"/>
          </a:xfrm>
          <a:prstGeom prst="rect">
            <a:avLst/>
          </a:prstGeom>
        </p:spPr>
        <p:txBody>
          <a:bodyPr vert="horz" lIns="89168" tIns="44584" rIns="89168" bIns="4458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100">
                <a:latin typeface="+mn-lt"/>
                <a:ea typeface="+mn-ea"/>
              </a:defRPr>
            </a:lvl1pPr>
          </a:lstStyle>
          <a:p>
            <a:pPr>
              <a:defRPr/>
            </a:pPr>
            <a:fld id="{EDB71566-B8BA-4C25-8D7A-63D69B813BB2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298" cy="496830"/>
          </a:xfrm>
          <a:prstGeom prst="rect">
            <a:avLst/>
          </a:prstGeom>
        </p:spPr>
        <p:txBody>
          <a:bodyPr vert="horz" lIns="89168" tIns="44584" rIns="89168" bIns="4458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1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6903" y="0"/>
            <a:ext cx="2941298" cy="496830"/>
          </a:xfrm>
          <a:prstGeom prst="rect">
            <a:avLst/>
          </a:prstGeom>
        </p:spPr>
        <p:txBody>
          <a:bodyPr vert="horz" lIns="89168" tIns="44584" rIns="89168" bIns="4458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100">
                <a:latin typeface="+mn-lt"/>
                <a:ea typeface="+mn-ea"/>
              </a:defRPr>
            </a:lvl1pPr>
          </a:lstStyle>
          <a:p>
            <a:pPr>
              <a:defRPr/>
            </a:pPr>
            <a:fld id="{DFB80434-75FB-49BF-8635-E082BEEE8F76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168" tIns="44584" rIns="89168" bIns="44584" rtlCol="0" anchor="ctr"/>
          <a:lstStyle/>
          <a:p>
            <a:pPr lvl="0"/>
            <a:endParaRPr lang="zh-HK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589" y="4717340"/>
            <a:ext cx="5430560" cy="4468077"/>
          </a:xfrm>
          <a:prstGeom prst="rect">
            <a:avLst/>
          </a:prstGeom>
        </p:spPr>
        <p:txBody>
          <a:bodyPr vert="horz" lIns="89168" tIns="44584" rIns="89168" bIns="44584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  <a:endParaRPr lang="zh-HK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1288"/>
            <a:ext cx="2941298" cy="496830"/>
          </a:xfrm>
          <a:prstGeom prst="rect">
            <a:avLst/>
          </a:prstGeom>
        </p:spPr>
        <p:txBody>
          <a:bodyPr vert="horz" lIns="89168" tIns="44584" rIns="89168" bIns="4458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1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6903" y="9431288"/>
            <a:ext cx="2941298" cy="496830"/>
          </a:xfrm>
          <a:prstGeom prst="rect">
            <a:avLst/>
          </a:prstGeom>
        </p:spPr>
        <p:txBody>
          <a:bodyPr vert="horz" lIns="89168" tIns="44584" rIns="89168" bIns="4458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100">
                <a:latin typeface="+mn-lt"/>
                <a:ea typeface="+mn-ea"/>
              </a:defRPr>
            </a:lvl1pPr>
          </a:lstStyle>
          <a:p>
            <a:pPr>
              <a:defRPr/>
            </a:pPr>
            <a:fld id="{9EEC221A-2E89-4D89-8503-97AE6DFE81BE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sz="1600" dirty="0"/>
              <a:t>夜深了，你躺在床上就要睡覺了，這時，叩叩叩，你猜猜，誰在敲門呀？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1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此時，你腦海中的惡龍是甚麼樣子的？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如果你是小女孩，你會不會讓惡龍進來？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生讀：那我就不讓你進來！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11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剛剛我們用了甚麼策略來理解故事？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我們在閱讀的時候，把文字變成我們腦海中一幅幅的圖畫，就像播放電影一樣，這樣，文字就變成立體的了，故事更生動、形象、有趣了。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也更能讓我們走進故事，自己就好像是故事的主人公一樣，身臨其境。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這個策略就叫做（生：大腦裏的電影院）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請你帶著這個策略，繼續讀故事，看看還有誰會來敲門呢？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12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13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請你和同桌一起讀文字，一起討論，通過想象，看看究竟是誰來敲門，她是甚麼樣子的？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請你從三個圖畫中選擇一個答案，並說一說為甚麼你們要這樣選。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大家要專心聆聽，互相合作。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我們都發現了，如果描述的時候，能抓住特點，描述得仔細，就能幫助我們想象，理解文本的內容。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你們都猜對了嗎？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14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女巫婆會進來做甚麼？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師讀：你要是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……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你的腦海中出現了甚麼畫面？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生：小女孩變成了青蛙，抱著玩具小熊，躺在床上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你們用了甚麼策略來讀故事？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生：大腦裡的電影院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zh-CN" sz="1600" dirty="0"/>
          </a:p>
          <a:p>
            <a:r>
              <a:rPr lang="zh-CN" altLang="en-US" sz="1600" dirty="0"/>
              <a:t>看來，你們都</a:t>
            </a:r>
            <a:r>
              <a:rPr lang="zh-CN" altLang="en-US" sz="1600" baseline="0" dirty="0"/>
              <a:t>會用這個策略了，真棒！</a:t>
            </a:r>
            <a:endParaRPr lang="zh-CN" altLang="en-US" sz="1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15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故事講到這兒，看看你們有沒有專心聽故事，剛剛都有誰來敲門了？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看一看，你有甚麼發現？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16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師讀：我是你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……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你們想不想讓爸爸進來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生讀：進來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……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讓我們熱烈歡迎爸爸，再熱烈一點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18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師讀：剛剛門邊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……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生讀：但是我知道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……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原來，是爸爸再跟小女孩玩遊戲呢！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小女孩喜歡跟爸爸玩遊戲嗎？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喜歡！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你怎麼知道的？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因為小女孩在笑，她高興得跳起來了。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不喜歡！（提示學生看圖畫）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老師一開始就提示大家了，看繪本，除了看文字，還要看（圖畫），圖畫會帶給我們很多的信息。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19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你們想和小女孩一起玩遊戲嗎？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請大家拿出預習工作紙，一起和小女孩玩遊戲吧！一起來玩一個“叩叩叩，是誰呀”的遊戲。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請你把自己畫的圖畫，描述出來，讓你的同桌想想一下，猜一猜，看看是誰在敲門。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20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在說之前，我們先來讀一讀，學一學，看看怎樣描述才能讓別人想象到是誰在敲門。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師讀：我是超級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……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在這裡，描寫了大猩猩的（生：樣子、外貌）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師讀：我是邪惡的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……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這裡，描寫了女巫婆的（生：樣子、外貌）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所以，我們在描述自己的圖畫的時候，要描述甚麼？（生：描寫外貌）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請你聽一聽，熊老師的描述好不好？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師讀：我是大猩猩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……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熊老師的描述好不好？（生：不好！）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為甚麼不好？（生：沒有形容詞，不夠具體，不夠仔細）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對！所以我們在描述的時候，第一，要抓住外貌的特點來描述，抓住最特別的東西。第二，描寫要詳細、具體。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你們可以做到嗎？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zh-CN" altLang="en-US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21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夜深了，小女孩抱著心愛的小熊，躺在床上就要睡覺了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2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遊戲就要開始了！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先請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同學說，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同學猜。然後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同學說，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同學猜。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每個同學都要專心聆聽。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如果你的同桌猜出來了，說明你的描述到位，讓同學能在腦海中產生畫面。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如果你的同桌沒有猜出來，就請兩兩合作，一起試一試，互相幫助，怎樣描述會更好。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22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回顧這節課，我們怎樣閱讀繪本？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我們運用了一個策略叫做：（大腦裏的電影院）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使用這個策略，使我們的故事更加生動、形象、有趣。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看繪本的時候，我們既要去品讀文字，又要去欣賞圖畫，發現圖畫給我們的線索，再加上自己的想象，就更能體會其中的樂趣。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23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今天，我們要來看一個繪本故事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繪本就是既有圖畫，又有文字的故事書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希望你們能學會運用適當的策略來閱讀繪本。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3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這時，叩叩叩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：是誰呀？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你猜猜，是誰在敲門？你是怎麼猜到的？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說得真好，你懂得看圖畫，觀察很仔細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繪本中的圖畫帶給我們一些故事的線索，幫助我們理解故事。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4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看一看，是誰在敲門？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你們猜，是誰？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5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大猩猩會進來做甚麼？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師讀：你要是</a:t>
            </a:r>
            <a:r>
              <a:rPr lang="en-US" altLang="zh-C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……</a:t>
            </a: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你的腦海出現了甚麼畫面？你請出來把你腦海中的畫面演一演。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同學們，他們演得像不像？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像！看來你們一邊讀文字，一邊在腦子裡面想象出了文字所描寫的情景，就好像播電影一樣。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如果你是小女孩，你會不會讓大猩猩進來？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生讀：那我就不讓你進來！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37DD49-E010-469A-82F0-804B94582339}" type="slidenum">
              <a:rPr lang="zh-HK" altLang="en-US" smtClean="0"/>
              <a:pPr>
                <a:defRPr/>
              </a:pPr>
              <a:t>6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剛剛我們在閱讀的時候，我們先品讀文字，然後一起想象，把文字變成腦海中一幅幅的（生：圖畫），就好像播電影一樣，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這樣讀故事是不是有趣多了？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其實，這是一種閱讀策略，叫做“大腦裏的電影院”，在我們讀故事的時候，一邊讀文字，一邊想象畫面，這樣能夠幫助我們更生動地理解故事。</a:t>
            </a: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zh-CN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zh-CN" alt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讓我們繼續用這個策略來讀故事。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7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8</a:t>
            </a:fld>
            <a:endParaRPr lang="zh-HK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CN" altLang="en-US" sz="1600" dirty="0"/>
              <a:t>此時，你的腦海中的幽靈是甚麼樣子的？</a:t>
            </a:r>
            <a:endParaRPr lang="en-US" altLang="zh-CN" sz="1600" dirty="0"/>
          </a:p>
          <a:p>
            <a:r>
              <a:rPr lang="zh-CN" altLang="en-US" sz="1600" dirty="0"/>
              <a:t>生：臉白白的、戴著鎖鏈</a:t>
            </a:r>
            <a:endParaRPr lang="en-US" altLang="zh-CN" sz="1600" dirty="0"/>
          </a:p>
          <a:p>
            <a:endParaRPr lang="en-US" altLang="zh-CN" sz="1600" dirty="0"/>
          </a:p>
          <a:p>
            <a:r>
              <a:rPr lang="zh-CN" altLang="en-US" sz="1600" dirty="0"/>
              <a:t>你仿佛還聽到</a:t>
            </a:r>
            <a:r>
              <a:rPr lang="zh-CN" altLang="en-US" sz="1600" dirty="0">
                <a:sym typeface="Wingdings" pitchFamily="2" charset="2"/>
              </a:rPr>
              <a:t>（生：</a:t>
            </a:r>
            <a:r>
              <a:rPr lang="zh-CN" altLang="en-US" sz="1600" dirty="0"/>
              <a:t>鎖鏈的聲音）</a:t>
            </a:r>
            <a:endParaRPr lang="en-US" altLang="zh-CN" sz="1600" dirty="0"/>
          </a:p>
          <a:p>
            <a:endParaRPr lang="en-US" altLang="zh-CN" sz="1600" dirty="0"/>
          </a:p>
          <a:p>
            <a:r>
              <a:rPr lang="zh-CN" altLang="en-US" sz="1600" dirty="0"/>
              <a:t>看到這樣的幽靈，你有甚麼感覺？</a:t>
            </a:r>
            <a:endParaRPr lang="en-US" altLang="zh-CN" sz="1600" dirty="0"/>
          </a:p>
          <a:p>
            <a:r>
              <a:rPr lang="zh-CN" altLang="en-US" sz="1600" dirty="0"/>
              <a:t>生：恐怖、害怕</a:t>
            </a:r>
            <a:r>
              <a:rPr lang="en-US" altLang="zh-CN" sz="1600" dirty="0"/>
              <a:t>……</a:t>
            </a:r>
          </a:p>
          <a:p>
            <a:r>
              <a:rPr lang="zh-CN" altLang="en-US" sz="1600" dirty="0"/>
              <a:t>是啊，我們通過想象，腦海中出現了幽靈的形象，自然而然就產生了害怕的感覺。</a:t>
            </a:r>
            <a:endParaRPr lang="en-US" altLang="zh-CN" sz="1600" dirty="0"/>
          </a:p>
          <a:p>
            <a:endParaRPr lang="en-US" altLang="zh-CN" sz="1600" dirty="0"/>
          </a:p>
          <a:p>
            <a:r>
              <a:rPr lang="zh-CN" altLang="en-US" sz="1600" dirty="0">
                <a:ea typeface="新細明體" charset="-120"/>
              </a:rPr>
              <a:t>如果你是小女孩，你會不會讓幽靈進來？</a:t>
            </a:r>
            <a:endParaRPr lang="en-US" altLang="zh-CN" sz="1600" dirty="0">
              <a:ea typeface="新細明體" charset="-120"/>
            </a:endParaRPr>
          </a:p>
          <a:p>
            <a:endParaRPr lang="en-US" altLang="zh-CN" sz="1600" dirty="0">
              <a:ea typeface="新細明體" charset="-120"/>
            </a:endParaRPr>
          </a:p>
          <a:p>
            <a:r>
              <a:rPr lang="zh-CN" altLang="en-US" sz="1600" dirty="0">
                <a:ea typeface="新細明體" charset="-120"/>
              </a:rPr>
              <a:t>生讀：那我就不讓你進來！</a:t>
            </a:r>
            <a:endParaRPr lang="en-US" altLang="zh-CN" sz="1600" dirty="0">
              <a:ea typeface="新細明體" charset="-12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EC221A-2E89-4D89-8503-97AE6DFE81BE}" type="slidenum">
              <a:rPr lang="zh-HK" altLang="en-US" smtClean="0"/>
              <a:pPr>
                <a:defRPr/>
              </a:pPr>
              <a:t>9</a:t>
            </a:fld>
            <a:endParaRPr lang="zh-HK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62CF6-6A43-4319-ABA2-7FC63F120E6C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9EA5F-814F-4241-954F-2245F7424B27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7749C-61DD-4237-9902-7926669FB8E5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C59B9-2F6D-466C-9436-623A3D647102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FC9EB-B3F5-4370-A831-3C607F8BAE69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E6480-0411-4B38-928F-72181EB4409D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69B45-B6BF-429D-B370-D420DB7BC0C1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CDC94-11AF-4030-8847-290FA01138A3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60D21-046E-4BAF-A603-80AA9E3D461C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4CAE3-8124-49EC-88E0-0E57863CC44E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6D4D6-8CEB-4B1C-956A-BFB1BD55D009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38841-984B-4421-B1B2-C5108994F2F6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A6900-71E1-435E-8FE6-DB500EF9B651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8CE64-88B3-421F-9357-E4785528C6CC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8AC92-16D6-4551-BCD1-55FAEB756050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C9732-B7BE-4F4C-88FA-C17F63E8F61B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EDC26-AC32-4EA3-9186-D98D159274A7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FB0F9-B317-41B5-B99C-6DAFA1EC426A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218AB-7307-424D-A8E0-D0F583966634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5412B-B875-48F8-A954-7E601D5D173B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HK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F7CF2-2AF2-46EA-B799-491C47900751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9DCA7-5CF8-413F-9681-FD66F1232C8B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52D0896-362E-412B-BD34-21A13A292339}" type="datetimeFigureOut">
              <a:rPr lang="zh-HK" altLang="en-US"/>
              <a:pPr>
                <a:defRPr/>
              </a:pPr>
              <a:t>27/2/2017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352E21C-A098-45EA-8877-3481299F2BF1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 txBox="1">
            <a:spLocks/>
          </p:cNvSpPr>
          <p:nvPr/>
        </p:nvSpPr>
        <p:spPr bwMode="auto">
          <a:xfrm>
            <a:off x="179388" y="198438"/>
            <a:ext cx="8280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CN" altLang="en-US" sz="4400">
                <a:latin typeface="標楷體" pitchFamily="65" charset="-120"/>
                <a:ea typeface="標楷體" pitchFamily="65" charset="-120"/>
              </a:rPr>
              <a:t>說一說：</a:t>
            </a:r>
            <a:endParaRPr kumimoji="0" lang="zh-HK" altLang="en-US" sz="44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 bwMode="auto">
          <a:xfrm>
            <a:off x="444500" y="1844675"/>
            <a:ext cx="8280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CN" altLang="en-US" sz="4400" dirty="0">
                <a:latin typeface="標楷體" pitchFamily="65" charset="-120"/>
                <a:ea typeface="標楷體" pitchFamily="65" charset="-120"/>
              </a:rPr>
              <a:t>睡覺前，你躺在床上聽到敲門聲，你認為會是誰？</a:t>
            </a:r>
            <a:endParaRPr kumimoji="0" lang="zh-HK" altLang="en-US" sz="4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154043"/>
            <a:ext cx="4392488" cy="555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292080" y="3068960"/>
            <a:ext cx="1512888" cy="72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pic>
        <p:nvPicPr>
          <p:cNvPr id="6" name="圖片 1" descr="Page0001"/>
          <p:cNvPicPr>
            <a:picLocks noGrp="1" noChangeAspect="1"/>
          </p:cNvPicPr>
          <p:nvPr isPhoto="1"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313" y="2205038"/>
            <a:ext cx="3656012" cy="2305050"/>
          </a:xfrm>
          <a:noFill/>
        </p:spPr>
      </p:pic>
      <p:sp>
        <p:nvSpPr>
          <p:cNvPr id="10" name="矩形 9"/>
          <p:cNvSpPr/>
          <p:nvPr/>
        </p:nvSpPr>
        <p:spPr>
          <a:xfrm>
            <a:off x="5652120" y="2852936"/>
            <a:ext cx="1511300" cy="719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68313" y="125413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標楷體" pitchFamily="65" charset="-120"/>
                <a:ea typeface="標楷體" pitchFamily="65" charset="-120"/>
              </a:rPr>
              <a:t>你猜猜，又是誰在敲門？</a:t>
            </a:r>
            <a:endParaRPr lang="zh-HK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667625" y="1484312"/>
            <a:ext cx="822325" cy="19446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內容版面配置區 2"/>
          <p:cNvSpPr>
            <a:spLocks noGrp="1"/>
          </p:cNvSpPr>
          <p:nvPr>
            <p:ph idx="1"/>
          </p:nvPr>
        </p:nvSpPr>
        <p:spPr>
          <a:xfrm>
            <a:off x="-324544" y="2636912"/>
            <a:ext cx="5294188" cy="1800200"/>
          </a:xfrm>
        </p:spPr>
        <p:txBody>
          <a:bodyPr/>
          <a:lstStyle/>
          <a:p>
            <a:pPr indent="0" eaLnBrk="1" hangingPunct="1">
              <a:buFont typeface="Arial" charset="0"/>
              <a:buNone/>
            </a:pPr>
            <a:r>
              <a:rPr lang="zh-CN" altLang="en-US" dirty="0">
                <a:latin typeface="標楷體" pitchFamily="65" charset="-120"/>
                <a:ea typeface="標楷體" pitchFamily="65" charset="-120"/>
              </a:rPr>
              <a:t>我是會噴火的惡龍，</a:t>
            </a:r>
            <a:endParaRPr lang="en-US" altLang="zh-CN" dirty="0">
              <a:latin typeface="標楷體" pitchFamily="65" charset="-120"/>
              <a:ea typeface="標楷體" pitchFamily="65" charset="-120"/>
            </a:endParaRPr>
          </a:p>
          <a:p>
            <a:pPr indent="0" eaLnBrk="1" hangingPunct="1">
              <a:buFont typeface="Arial" charset="0"/>
              <a:buNone/>
            </a:pPr>
            <a:r>
              <a:rPr lang="zh-CN" altLang="en-US" dirty="0">
                <a:latin typeface="標楷體" pitchFamily="65" charset="-120"/>
                <a:ea typeface="標楷體" pitchFamily="65" charset="-120"/>
              </a:rPr>
              <a:t>有滿身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綠色</a:t>
            </a:r>
            <a:r>
              <a:rPr lang="zh-CN" altLang="en-US" dirty="0">
                <a:latin typeface="標楷體" pitchFamily="65" charset="-120"/>
                <a:ea typeface="標楷體" pitchFamily="65" charset="-120"/>
              </a:rPr>
              <a:t>的鱗片，</a:t>
            </a:r>
            <a:endParaRPr lang="en-US" altLang="zh-CN" dirty="0">
              <a:latin typeface="標楷體" pitchFamily="65" charset="-120"/>
              <a:ea typeface="標楷體" pitchFamily="65" charset="-120"/>
            </a:endParaRPr>
          </a:p>
          <a:p>
            <a:pPr indent="0" eaLnBrk="1" hangingPunct="1">
              <a:buFont typeface="Arial" charset="0"/>
              <a:buNone/>
            </a:pPr>
            <a:r>
              <a:rPr lang="zh-CN" altLang="en-US" dirty="0">
                <a:latin typeface="標楷體" pitchFamily="65" charset="-120"/>
                <a:ea typeface="標楷體" pitchFamily="65" charset="-120"/>
              </a:rPr>
              <a:t>還有朝天冒煙的鼻子。</a:t>
            </a:r>
            <a:endParaRPr lang="en-US" altLang="zh-CN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1" descr="Page0009"/>
          <p:cNvPicPr>
            <a:picLocks noGrp="1" noChangeAspect="1"/>
          </p:cNvPicPr>
          <p:nvPr isPhoto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0163" y="476250"/>
            <a:ext cx="3995737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1" descr="Page0001"/>
          <p:cNvPicPr>
            <a:picLocks noChangeAspect="1"/>
          </p:cNvPicPr>
          <p:nvPr isPhoto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576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-252536" y="4941168"/>
            <a:ext cx="5580063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defTabSz="914400" latinLnBrk="0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lang="zh-CN" altLang="en-US" sz="3200" dirty="0">
                <a:latin typeface="標楷體" pitchFamily="65" charset="-120"/>
                <a:ea typeface="標楷體" pitchFamily="65" charset="-120"/>
              </a:rPr>
              <a:t>你要是讓我進去，</a:t>
            </a:r>
            <a:endParaRPr lang="en-US" altLang="zh-CN" sz="3200" dirty="0">
              <a:latin typeface="標楷體" pitchFamily="65" charset="-120"/>
              <a:ea typeface="標楷體" pitchFamily="65" charset="-120"/>
            </a:endParaRPr>
          </a:p>
          <a:p>
            <a:pPr marL="342900" marR="0" lvl="0" defTabSz="914400" latinLnBrk="0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lang="zh-CN" altLang="en-US" sz="3200" dirty="0">
                <a:latin typeface="標楷體" pitchFamily="65" charset="-120"/>
                <a:ea typeface="標楷體" pitchFamily="65" charset="-120"/>
              </a:rPr>
              <a:t>我就要把你的臉噴成黑色。</a:t>
            </a:r>
            <a:endParaRPr lang="zh-HK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2" name="群組 1"/>
          <p:cNvGrpSpPr>
            <a:grpSpLocks/>
          </p:cNvGrpSpPr>
          <p:nvPr/>
        </p:nvGrpSpPr>
        <p:grpSpPr bwMode="auto">
          <a:xfrm>
            <a:off x="4283968" y="3068960"/>
            <a:ext cx="4533900" cy="4214812"/>
            <a:chOff x="542752" y="2642824"/>
            <a:chExt cx="4533303" cy="4215176"/>
          </a:xfrm>
        </p:grpSpPr>
        <p:sp>
          <p:nvSpPr>
            <p:cNvPr id="8" name="爆炸 1 5"/>
            <p:cNvSpPr/>
            <p:nvPr/>
          </p:nvSpPr>
          <p:spPr>
            <a:xfrm>
              <a:off x="542752" y="2642824"/>
              <a:ext cx="4533303" cy="4215176"/>
            </a:xfrm>
            <a:prstGeom prst="irregularSeal1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HK" altLang="en-US"/>
            </a:p>
          </p:txBody>
        </p:sp>
        <p:sp>
          <p:nvSpPr>
            <p:cNvPr id="9" name="標題 1"/>
            <p:cNvSpPr txBox="1">
              <a:spLocks/>
            </p:cNvSpPr>
            <p:nvPr/>
          </p:nvSpPr>
          <p:spPr>
            <a:xfrm>
              <a:off x="652276" y="4005017"/>
              <a:ext cx="4292035" cy="1112933"/>
            </a:xfrm>
            <a:prstGeom prst="rect">
              <a:avLst/>
            </a:prstGeom>
            <a:noFill/>
          </p:spPr>
          <p:txBody>
            <a:bodyPr anchor="ctr">
              <a:normAutofit fontScale="92500" lnSpcReduction="20000"/>
            </a:bodyPr>
            <a:lstStyle>
              <a:lvl1pPr marL="342900" indent="-342900" algn="ctr" defTabSz="914400" rtl="0" eaLnBrk="1" latinLnBrk="0" hangingPunct="1">
                <a:spcBef>
                  <a:spcPct val="0"/>
                </a:spcBef>
                <a:buFont typeface="Arial" pitchFamily="34" charset="0"/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kumimoji="0" lang="zh-TW" altLang="en-US" b="1" dirty="0">
                  <a:latin typeface="標楷體" pitchFamily="65" charset="-120"/>
                  <a:ea typeface="標楷體" pitchFamily="65" charset="-120"/>
                </a:rPr>
                <a:t>那我就</a:t>
              </a:r>
              <a:endParaRPr kumimoji="0" lang="en-US" altLang="zh-TW" b="1" dirty="0">
                <a:latin typeface="標楷體" pitchFamily="65" charset="-120"/>
                <a:ea typeface="標楷體" pitchFamily="65" charset="-120"/>
              </a:endParaRPr>
            </a:p>
            <a:p>
              <a:pPr fontAlgn="auto">
                <a:spcAft>
                  <a:spcPts val="0"/>
                </a:spcAft>
                <a:defRPr/>
              </a:pPr>
              <a:r>
                <a:rPr kumimoji="0" lang="zh-TW" altLang="en-US" b="1" dirty="0">
                  <a:latin typeface="標楷體" pitchFamily="65" charset="-120"/>
                  <a:ea typeface="標楷體" pitchFamily="65" charset="-120"/>
                </a:rPr>
                <a:t>不讓你進來</a:t>
              </a:r>
              <a:r>
                <a:rPr kumimoji="0" lang="en-US" altLang="zh-TW" b="1" dirty="0">
                  <a:latin typeface="標楷體" pitchFamily="65" charset="-120"/>
                  <a:ea typeface="標楷體" pitchFamily="65" charset="-120"/>
                </a:rPr>
                <a:t>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uiExpand="1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608" y="0"/>
            <a:ext cx="6938788" cy="108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latin typeface="標楷體" pitchFamily="65" charset="-120"/>
                <a:ea typeface="標楷體" pitchFamily="65" charset="-120"/>
              </a:rPr>
              <a:t>我們用甚麼策略理解故事</a:t>
            </a:r>
            <a:r>
              <a:rPr kumimoji="0" lang="en-US" altLang="zh-TW" sz="4400" dirty="0">
                <a:latin typeface="標楷體" pitchFamily="65" charset="-120"/>
                <a:ea typeface="標楷體" pitchFamily="65" charset="-120"/>
              </a:rPr>
              <a:t>?</a:t>
            </a:r>
            <a:endParaRPr kumimoji="0" lang="zh-HK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95536" y="5661248"/>
            <a:ext cx="5112567" cy="79181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大腦裏的電影院</a:t>
            </a:r>
            <a:endParaRPr kumimoji="0" lang="zh-HK" altLang="en-US" sz="44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1" name="圖片 1" descr="Page0009"/>
          <p:cNvPicPr>
            <a:picLocks noGrp="1" noChangeAspect="1"/>
          </p:cNvPicPr>
          <p:nvPr isPhoto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1268760"/>
            <a:ext cx="2304256" cy="3389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圖片 1" descr="Page0007"/>
          <p:cNvPicPr>
            <a:picLocks noChangeAspect="1"/>
          </p:cNvPicPr>
          <p:nvPr isPhoto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9992" y="1268760"/>
            <a:ext cx="2165073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爆炸形 1 7"/>
          <p:cNvSpPr/>
          <p:nvPr/>
        </p:nvSpPr>
        <p:spPr>
          <a:xfrm>
            <a:off x="5759624" y="4193704"/>
            <a:ext cx="3384376" cy="266429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生動</a:t>
            </a:r>
            <a:endParaRPr lang="en-US" altLang="zh-CN" sz="3600" dirty="0">
              <a:solidFill>
                <a:schemeClr val="tx1"/>
              </a:solidFill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CN" altLang="en-US" sz="36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有趣</a:t>
            </a:r>
            <a:endParaRPr lang="en-US" altLang="zh-CN" sz="3600" dirty="0">
              <a:solidFill>
                <a:schemeClr val="tx1"/>
              </a:solidFill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CN" altLang="en-US" sz="36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投入</a:t>
            </a:r>
            <a:endParaRPr lang="en-US" altLang="zh-CN" sz="3600" dirty="0">
              <a:solidFill>
                <a:schemeClr val="tx1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396552" y="1340768"/>
            <a:ext cx="4536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0">
              <a:buNone/>
            </a:pPr>
            <a:r>
              <a:rPr lang="zh-CN" altLang="en-US" sz="2800" dirty="0">
                <a:latin typeface="DFKai-SB" pitchFamily="65" charset="-120"/>
                <a:ea typeface="DFKai-SB" pitchFamily="65" charset="-120"/>
              </a:rPr>
              <a:t>我是恐怖的幽靈。</a:t>
            </a:r>
            <a:endParaRPr lang="en-US" altLang="zh-CN" sz="2800" dirty="0">
              <a:latin typeface="DFKai-SB" pitchFamily="65" charset="-120"/>
              <a:ea typeface="DFKai-SB" pitchFamily="65" charset="-120"/>
            </a:endParaRPr>
          </a:p>
          <a:p>
            <a:pPr marL="514350" indent="0">
              <a:buNone/>
            </a:pPr>
            <a:r>
              <a:rPr lang="zh-CN" altLang="en-US" sz="2800" dirty="0">
                <a:latin typeface="DFKai-SB" pitchFamily="65" charset="-120"/>
                <a:ea typeface="DFKai-SB" pitchFamily="65" charset="-120"/>
              </a:rPr>
              <a:t>臉蛋白得像紙，</a:t>
            </a:r>
            <a:endParaRPr lang="en-US" altLang="zh-CN" sz="2800" dirty="0">
              <a:latin typeface="DFKai-SB" pitchFamily="65" charset="-120"/>
              <a:ea typeface="DFKai-SB" pitchFamily="65" charset="-120"/>
            </a:endParaRPr>
          </a:p>
          <a:p>
            <a:pPr marL="514350" indent="0">
              <a:buNone/>
            </a:pPr>
            <a:r>
              <a:rPr lang="zh-CN" altLang="en-US" sz="2800" dirty="0">
                <a:latin typeface="DFKai-SB" pitchFamily="65" charset="-120"/>
                <a:ea typeface="DFKai-SB" pitchFamily="65" charset="-120"/>
              </a:rPr>
              <a:t>身上的鎖鏈哐啷噹啷響</a:t>
            </a:r>
            <a:r>
              <a:rPr lang="zh-CN" altLang="en-US" dirty="0">
                <a:latin typeface="DFKai-SB" pitchFamily="65" charset="-120"/>
                <a:ea typeface="DFKai-SB" pitchFamily="65" charset="-120"/>
              </a:rPr>
              <a:t>。</a:t>
            </a:r>
            <a:endParaRPr lang="en-US" altLang="zh-CN" dirty="0"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79512" y="3140968"/>
            <a:ext cx="41764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eaLnBrk="1" hangingPunct="1">
              <a:buFont typeface="Arial" charset="0"/>
              <a:buNone/>
            </a:pPr>
            <a:r>
              <a:rPr lang="zh-CN" altLang="en-US" sz="2800" dirty="0">
                <a:latin typeface="DFKai-SB" pitchFamily="65" charset="-120"/>
                <a:ea typeface="DFKai-SB" pitchFamily="65" charset="-120"/>
              </a:rPr>
              <a:t>我是會噴火的惡龍，</a:t>
            </a:r>
            <a:endParaRPr lang="en-US" altLang="zh-CN" sz="2800" dirty="0">
              <a:latin typeface="DFKai-SB" pitchFamily="65" charset="-120"/>
              <a:ea typeface="DFKai-SB" pitchFamily="65" charset="-120"/>
            </a:endParaRPr>
          </a:p>
          <a:p>
            <a:pPr indent="0" eaLnBrk="1" hangingPunct="1">
              <a:buFont typeface="Arial" charset="0"/>
              <a:buNone/>
            </a:pPr>
            <a:r>
              <a:rPr lang="zh-CN" altLang="en-US" sz="2800" dirty="0">
                <a:latin typeface="DFKai-SB" pitchFamily="65" charset="-120"/>
                <a:ea typeface="DFKai-SB" pitchFamily="65" charset="-120"/>
              </a:rPr>
              <a:t>有滿身</a:t>
            </a:r>
            <a:r>
              <a:rPr lang="zh-TW" altLang="en-US" sz="2800" dirty="0">
                <a:latin typeface="DFKai-SB" pitchFamily="65" charset="-120"/>
                <a:ea typeface="DFKai-SB" pitchFamily="65" charset="-120"/>
              </a:rPr>
              <a:t>綠色</a:t>
            </a:r>
            <a:r>
              <a:rPr lang="zh-CN" altLang="en-US" sz="2800" dirty="0">
                <a:latin typeface="DFKai-SB" pitchFamily="65" charset="-120"/>
                <a:ea typeface="DFKai-SB" pitchFamily="65" charset="-120"/>
              </a:rPr>
              <a:t>的鱗片，</a:t>
            </a:r>
            <a:endParaRPr lang="en-US" altLang="zh-CN" sz="2800" dirty="0">
              <a:latin typeface="DFKai-SB" pitchFamily="65" charset="-120"/>
              <a:ea typeface="DFKai-SB" pitchFamily="65" charset="-120"/>
            </a:endParaRPr>
          </a:p>
          <a:p>
            <a:pPr indent="0" eaLnBrk="1" hangingPunct="1">
              <a:buFont typeface="Arial" charset="0"/>
              <a:buNone/>
            </a:pPr>
            <a:r>
              <a:rPr lang="zh-CN" altLang="en-US" sz="2800" dirty="0">
                <a:latin typeface="DFKai-SB" pitchFamily="65" charset="-120"/>
                <a:ea typeface="DFKai-SB" pitchFamily="65" charset="-120"/>
              </a:rPr>
              <a:t>還有朝天冒煙的鼻子。</a:t>
            </a:r>
            <a:endParaRPr lang="en-US" altLang="zh-CN" sz="2800" dirty="0"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2" name="向右箭號 5"/>
          <p:cNvSpPr/>
          <p:nvPr/>
        </p:nvSpPr>
        <p:spPr>
          <a:xfrm>
            <a:off x="3347864" y="2852936"/>
            <a:ext cx="1008063" cy="323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3419872" y="4365104"/>
            <a:ext cx="157003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5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圖畫</a:t>
            </a:r>
            <a:endParaRPr kumimoji="0" lang="zh-HK" altLang="en-US" sz="5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向右箭號 5"/>
          <p:cNvSpPr/>
          <p:nvPr/>
        </p:nvSpPr>
        <p:spPr>
          <a:xfrm>
            <a:off x="1979712" y="4869160"/>
            <a:ext cx="1008063" cy="323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16" name="標題 1"/>
          <p:cNvSpPr txBox="1">
            <a:spLocks/>
          </p:cNvSpPr>
          <p:nvPr/>
        </p:nvSpPr>
        <p:spPr bwMode="auto">
          <a:xfrm>
            <a:off x="0" y="4653136"/>
            <a:ext cx="60486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kumimoji="0" lang="zh-CN" altLang="en-US" sz="4400" dirty="0">
                <a:latin typeface="標楷體" pitchFamily="65" charset="-120"/>
                <a:ea typeface="標楷體" pitchFamily="65" charset="-120"/>
              </a:rPr>
              <a:t>把</a:t>
            </a:r>
            <a:r>
              <a:rPr kumimoji="0" lang="zh-TW" altLang="en-US" sz="4400" dirty="0">
                <a:latin typeface="標楷體" pitchFamily="65" charset="-120"/>
                <a:ea typeface="標楷體" pitchFamily="65" charset="-120"/>
              </a:rPr>
              <a:t>文字     </a:t>
            </a:r>
            <a:r>
              <a:rPr kumimoji="0" lang="en-US" altLang="zh-TW" sz="4400" dirty="0">
                <a:latin typeface="標楷體" pitchFamily="65" charset="-120"/>
                <a:ea typeface="標楷體" pitchFamily="65" charset="-120"/>
              </a:rPr>
              <a:t>_______</a:t>
            </a:r>
            <a:r>
              <a:rPr kumimoji="0" lang="zh-TW" altLang="en-US" sz="4400" dirty="0">
                <a:latin typeface="標楷體" pitchFamily="65" charset="-120"/>
                <a:ea typeface="標楷體" pitchFamily="65" charset="-120"/>
              </a:rPr>
              <a:t>。</a:t>
            </a:r>
            <a:endParaRPr kumimoji="0" lang="zh-HK" altLang="en-US" sz="4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/>
      <p:bldP spid="10" grpId="0"/>
      <p:bldP spid="12" grpId="0" animBg="1"/>
      <p:bldP spid="14" grpId="0"/>
      <p:bldP spid="15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372225" y="2852738"/>
            <a:ext cx="1512888" cy="72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pic>
        <p:nvPicPr>
          <p:cNvPr id="6" name="圖片 1" descr="Page0001"/>
          <p:cNvPicPr>
            <a:picLocks noGrp="1" noChangeAspect="1"/>
          </p:cNvPicPr>
          <p:nvPr isPhoto="1"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313" y="2205038"/>
            <a:ext cx="3656012" cy="2305050"/>
          </a:xfrm>
          <a:noFill/>
        </p:spPr>
      </p:pic>
      <p:pic>
        <p:nvPicPr>
          <p:cNvPr id="11268" name="圖片 1" descr="Page0004"/>
          <p:cNvPicPr>
            <a:picLocks noGrp="1" noChangeAspect="1"/>
          </p:cNvPicPr>
          <p:nvPr isPhoto="1"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79925" y="1052513"/>
            <a:ext cx="4432300" cy="5638800"/>
          </a:xfrm>
          <a:noFill/>
        </p:spPr>
      </p:pic>
      <p:sp>
        <p:nvSpPr>
          <p:cNvPr id="10" name="矩形 9"/>
          <p:cNvSpPr/>
          <p:nvPr/>
        </p:nvSpPr>
        <p:spPr>
          <a:xfrm>
            <a:off x="5940425" y="2840038"/>
            <a:ext cx="1511300" cy="719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68313" y="12541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觀察圖片，</a:t>
            </a:r>
            <a:r>
              <a:rPr lang="zh-CN" altLang="en-US" dirty="0">
                <a:latin typeface="標楷體" pitchFamily="65" charset="-120"/>
                <a:ea typeface="標楷體" pitchFamily="65" charset="-120"/>
              </a:rPr>
              <a:t>這次是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誰在敲門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?</a:t>
            </a:r>
            <a:endParaRPr lang="zh-HK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4284663" y="1268413"/>
            <a:ext cx="820737" cy="28813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11" name="橢圓 10"/>
          <p:cNvSpPr/>
          <p:nvPr/>
        </p:nvSpPr>
        <p:spPr>
          <a:xfrm>
            <a:off x="7667625" y="1484313"/>
            <a:ext cx="822325" cy="10080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9" name="圆角矩形 8"/>
          <p:cNvSpPr/>
          <p:nvPr/>
        </p:nvSpPr>
        <p:spPr>
          <a:xfrm>
            <a:off x="179512" y="5373216"/>
            <a:ext cx="403244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DFKai-SB" pitchFamily="65" charset="-120"/>
                <a:ea typeface="DFKai-SB" pitchFamily="65" charset="-120"/>
              </a:rPr>
              <a:t>兩兩合作讀故事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>
          <a:xfrm>
            <a:off x="3130824" y="980728"/>
            <a:ext cx="6013176" cy="2160240"/>
          </a:xfrm>
        </p:spPr>
        <p:txBody>
          <a:bodyPr/>
          <a:lstStyle/>
          <a:p>
            <a:pPr algn="l" eaLnBrk="1" hangingPunct="1"/>
            <a:r>
              <a:rPr lang="zh-CN" altLang="en-US" sz="4000" dirty="0">
                <a:latin typeface="標楷體" pitchFamily="65" charset="-120"/>
                <a:ea typeface="標楷體" pitchFamily="65" charset="-120"/>
              </a:rPr>
              <a:t>有一頂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長長尖尖的帽子</a:t>
            </a:r>
            <a:r>
              <a:rPr lang="zh-CN" altLang="en-US" sz="4000" dirty="0">
                <a:latin typeface="標楷體" pitchFamily="65" charset="-120"/>
                <a:ea typeface="標楷體" pitchFamily="65" charset="-120"/>
              </a:rPr>
              <a:t>，</a:t>
            </a:r>
            <a:br>
              <a:rPr lang="en-US" altLang="zh-CN" sz="4000" dirty="0">
                <a:latin typeface="標楷體" pitchFamily="65" charset="-120"/>
                <a:ea typeface="標楷體" pitchFamily="65" charset="-120"/>
              </a:rPr>
            </a:br>
            <a:r>
              <a:rPr lang="zh-CN" altLang="en-US" sz="4000" dirty="0">
                <a:latin typeface="標楷體" pitchFamily="65" charset="-120"/>
                <a:ea typeface="標楷體" pitchFamily="65" charset="-120"/>
              </a:rPr>
              <a:t>上面趴着一隻貓，</a:t>
            </a:r>
            <a:br>
              <a:rPr lang="en-US" altLang="zh-TW" sz="4000" dirty="0">
                <a:latin typeface="標楷體" pitchFamily="65" charset="-120"/>
                <a:ea typeface="標楷體" pitchFamily="65" charset="-120"/>
              </a:rPr>
            </a:br>
            <a:r>
              <a:rPr lang="zh-CN" altLang="en-US" sz="4000" dirty="0">
                <a:latin typeface="標楷體" pitchFamily="65" charset="-120"/>
                <a:ea typeface="標楷體" pitchFamily="65" charset="-120"/>
              </a:rPr>
              <a:t>還有一根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充滿魔法的魔杖。</a:t>
            </a:r>
            <a:endParaRPr lang="zh-HK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635896" y="188640"/>
            <a:ext cx="526297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我是邪惡的女巫婆，</a:t>
            </a:r>
            <a:endParaRPr lang="en-US" sz="44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" name="圖片 1" descr="Page0005"/>
          <p:cNvPicPr>
            <a:picLocks noGrp="1" noChangeAspect="1"/>
          </p:cNvPicPr>
          <p:nvPr isPhoto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54"/>
          <a:stretch>
            <a:fillRect/>
          </a:stretch>
        </p:blipFill>
        <p:spPr bwMode="auto">
          <a:xfrm>
            <a:off x="6660232" y="3284984"/>
            <a:ext cx="2260377" cy="3217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橢圓 5"/>
          <p:cNvSpPr/>
          <p:nvPr/>
        </p:nvSpPr>
        <p:spPr>
          <a:xfrm>
            <a:off x="4716016" y="1124744"/>
            <a:ext cx="2160240" cy="7228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橢圓 5"/>
          <p:cNvSpPr/>
          <p:nvPr/>
        </p:nvSpPr>
        <p:spPr>
          <a:xfrm>
            <a:off x="5148064" y="1772816"/>
            <a:ext cx="1800200" cy="7228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9" name="橢圓 5"/>
          <p:cNvSpPr/>
          <p:nvPr/>
        </p:nvSpPr>
        <p:spPr>
          <a:xfrm>
            <a:off x="7740352" y="2348880"/>
            <a:ext cx="1152128" cy="7228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>
              <a:ln>
                <a:solidFill>
                  <a:srgbClr val="00B0F0"/>
                </a:solidFill>
              </a:ln>
            </a:endParaRPr>
          </a:p>
        </p:txBody>
      </p:sp>
      <p:pic>
        <p:nvPicPr>
          <p:cNvPr id="11" name="图片 10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2232248" cy="2863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3717032"/>
            <a:ext cx="259228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圆角矩形 12"/>
          <p:cNvSpPr/>
          <p:nvPr/>
        </p:nvSpPr>
        <p:spPr>
          <a:xfrm>
            <a:off x="0" y="404664"/>
            <a:ext cx="2627784" cy="151216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一起讀</a:t>
            </a:r>
            <a:endParaRPr lang="en-US" altLang="zh-CN" sz="4400" dirty="0">
              <a:solidFill>
                <a:schemeClr val="tx1"/>
              </a:solidFill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CN" altLang="en-US" sz="44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一起想象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0" y="2060848"/>
            <a:ext cx="2699792" cy="151216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專心聆聽</a:t>
            </a:r>
            <a:endParaRPr lang="en-US" altLang="zh-CN" sz="4400" dirty="0">
              <a:solidFill>
                <a:schemeClr val="tx1"/>
              </a:solidFill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CN" altLang="en-US" sz="44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互相合作</a:t>
            </a:r>
          </a:p>
        </p:txBody>
      </p:sp>
      <p:sp>
        <p:nvSpPr>
          <p:cNvPr id="15" name="橢圓 5"/>
          <p:cNvSpPr/>
          <p:nvPr/>
        </p:nvSpPr>
        <p:spPr>
          <a:xfrm>
            <a:off x="7092280" y="3501008"/>
            <a:ext cx="1296144" cy="7228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16" name="橢圓 5"/>
          <p:cNvSpPr/>
          <p:nvPr/>
        </p:nvSpPr>
        <p:spPr>
          <a:xfrm>
            <a:off x="8316416" y="3573016"/>
            <a:ext cx="504056" cy="9389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>
              <a:ln>
                <a:solidFill>
                  <a:srgbClr val="00B0F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8" grpId="0"/>
      <p:bldP spid="6" grpId="0" animBg="1"/>
      <p:bldP spid="7" grpId="0" animBg="1"/>
      <p:bldP spid="9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內容版面配置區 2"/>
          <p:cNvSpPr>
            <a:spLocks noGrp="1"/>
          </p:cNvSpPr>
          <p:nvPr>
            <p:ph idx="1"/>
          </p:nvPr>
        </p:nvSpPr>
        <p:spPr>
          <a:xfrm>
            <a:off x="4283968" y="2924944"/>
            <a:ext cx="4401815" cy="132665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你要是讓我進來，</a:t>
            </a:r>
            <a:br>
              <a:rPr lang="en-US" altLang="zh-TW" sz="36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我就要把你變成青蛙</a:t>
            </a:r>
            <a:r>
              <a:rPr lang="zh-CN" altLang="en-US" sz="3600" dirty="0">
                <a:latin typeface="標楷體" pitchFamily="65" charset="-120"/>
                <a:ea typeface="標楷體" pitchFamily="65" charset="-120"/>
              </a:rPr>
              <a:t>！</a:t>
            </a:r>
            <a:endParaRPr lang="zh-HK" altLang="en-US" sz="3600" dirty="0"/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你</a:t>
            </a:r>
            <a:r>
              <a:rPr lang="zh-CN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腦海中出現了甚麼畫面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b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endParaRPr lang="zh-HK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1" descr="Page0006"/>
          <p:cNvPicPr>
            <a:picLocks noGrp="1" noChangeAspect="1"/>
          </p:cNvPicPr>
          <p:nvPr isPhoto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463" y="1484784"/>
            <a:ext cx="4398927" cy="50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爆炸 1 6"/>
          <p:cNvSpPr/>
          <p:nvPr/>
        </p:nvSpPr>
        <p:spPr>
          <a:xfrm>
            <a:off x="3995738" y="3933056"/>
            <a:ext cx="5054600" cy="3010669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139952" y="4653136"/>
            <a:ext cx="4667250" cy="1368425"/>
          </a:xfrm>
          <a:prstGeom prst="rect">
            <a:avLst/>
          </a:prstGeom>
          <a:noFill/>
        </p:spPr>
        <p:txBody>
          <a:bodyPr anchor="ctr">
            <a:normAutofit lnSpcReduction="10000"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b="1" dirty="0">
                <a:latin typeface="標楷體" pitchFamily="65" charset="-120"/>
                <a:ea typeface="標楷體" pitchFamily="65" charset="-120"/>
              </a:rPr>
              <a:t>那我就</a:t>
            </a:r>
            <a:endParaRPr kumimoji="0"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defRPr/>
            </a:pPr>
            <a:r>
              <a:rPr kumimoji="0" lang="zh-TW" altLang="en-US" b="1" dirty="0">
                <a:latin typeface="標楷體" pitchFamily="65" charset="-120"/>
                <a:ea typeface="標楷體" pitchFamily="65" charset="-120"/>
              </a:rPr>
              <a:t>不讓你進來</a:t>
            </a:r>
            <a:r>
              <a:rPr kumimoji="0" lang="en-US" altLang="zh-TW" b="1" dirty="0">
                <a:latin typeface="標楷體" pitchFamily="65" charset="-120"/>
                <a:ea typeface="標楷體" pitchFamily="65" charset="-120"/>
              </a:rPr>
              <a:t>!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331640" y="2492896"/>
            <a:ext cx="1872208" cy="11521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 bwMode="auto">
          <a:xfrm>
            <a:off x="4427984" y="1988840"/>
            <a:ext cx="40417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DFKai-SB" pitchFamily="65" charset="-120"/>
                <a:ea typeface="DFKai-SB" pitchFamily="65" charset="-120"/>
              </a:rPr>
              <a:t>女巫婆會進來做甚麼？</a:t>
            </a:r>
            <a:endParaRPr kumimoji="0" lang="zh-HK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/>
      <p:bldP spid="4" grpId="0"/>
      <p:bldP spid="7" grpId="0" animBg="1"/>
      <p:bldP spid="8" grpId="0"/>
      <p:bldP spid="9" grpId="0" animBg="1"/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1"/>
          <p:cNvSpPr>
            <a:spLocks noGrp="1"/>
          </p:cNvSpPr>
          <p:nvPr>
            <p:ph type="title"/>
          </p:nvPr>
        </p:nvSpPr>
        <p:spPr>
          <a:xfrm>
            <a:off x="509588" y="-171450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看一看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CN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你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有甚麼發現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CN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1" descr="Page0003"/>
          <p:cNvPicPr>
            <a:picLocks noGrp="1" noChangeAspect="1"/>
          </p:cNvPicPr>
          <p:nvPr isPhoto="1"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5425" y="2565400"/>
            <a:ext cx="2551113" cy="3228975"/>
          </a:xfrm>
          <a:noFill/>
        </p:spPr>
      </p:pic>
      <p:pic>
        <p:nvPicPr>
          <p:cNvPr id="5" name="圖片 1" descr="Page0005"/>
          <p:cNvPicPr>
            <a:picLocks noGrp="1" noChangeAspect="1"/>
          </p:cNvPicPr>
          <p:nvPr isPhoto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54"/>
          <a:stretch>
            <a:fillRect/>
          </a:stretch>
        </p:blipFill>
        <p:spPr bwMode="auto">
          <a:xfrm>
            <a:off x="6589713" y="764704"/>
            <a:ext cx="2554287" cy="321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1" descr="Page0007"/>
          <p:cNvPicPr>
            <a:picLocks noChangeAspect="1"/>
          </p:cNvPicPr>
          <p:nvPr isPhoto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836712"/>
            <a:ext cx="2282825" cy="294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559175"/>
            <a:ext cx="2244725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圖片 1" descr="Page0015"/>
          <p:cNvPicPr>
            <a:picLocks noGrp="1" noChangeAspect="1"/>
          </p:cNvPicPr>
          <p:nvPr isPhoto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0"/>
          <a:stretch>
            <a:fillRect/>
          </a:stretch>
        </p:blipFill>
        <p:spPr bwMode="auto">
          <a:xfrm>
            <a:off x="1908175" y="188913"/>
            <a:ext cx="5256213" cy="632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标题 1"/>
          <p:cNvSpPr txBox="1">
            <a:spLocks/>
          </p:cNvSpPr>
          <p:nvPr/>
        </p:nvSpPr>
        <p:spPr bwMode="auto">
          <a:xfrm>
            <a:off x="420688" y="6921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kumimoji="0" lang="zh-TW" altLang="en-US" sz="44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想一想，這是誰</a:t>
            </a:r>
            <a:r>
              <a:rPr kumimoji="0" lang="en-US" altLang="zh-TW" sz="44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kumimoji="0" lang="zh-CN" altLang="en-US" sz="440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" descr="Page0013"/>
          <p:cNvPicPr>
            <a:picLocks noGrp="1" noChangeAspect="1"/>
          </p:cNvPicPr>
          <p:nvPr isPhoto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73025"/>
            <a:ext cx="4932362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844824"/>
            <a:ext cx="5194300" cy="3240385"/>
          </a:xfrm>
        </p:spPr>
        <p:txBody>
          <a:bodyPr rtlCol="0">
            <a:normAutofit/>
          </a:bodyPr>
          <a:lstStyle/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4000" dirty="0">
                <a:latin typeface="DFKai-SB" pitchFamily="65" charset="-120"/>
                <a:ea typeface="DFKai-SB" pitchFamily="65" charset="-120"/>
              </a:rPr>
              <a:t>我是你親愛的大爸爸，</a:t>
            </a:r>
            <a:endParaRPr lang="en-US" altLang="zh-CN" sz="4000" dirty="0">
              <a:latin typeface="DFKai-SB" pitchFamily="65" charset="-120"/>
              <a:ea typeface="DFKai-SB" pitchFamily="65" charset="-120"/>
            </a:endParaRP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4000" dirty="0">
                <a:latin typeface="DFKai-SB" pitchFamily="65" charset="-120"/>
                <a:ea typeface="DFKai-SB" pitchFamily="65" charset="-120"/>
              </a:rPr>
              <a:t>有一杯熱巧克力，</a:t>
            </a:r>
            <a:endParaRPr lang="en-US" altLang="zh-CN" sz="4000" dirty="0">
              <a:latin typeface="DFKai-SB" pitchFamily="65" charset="-120"/>
              <a:ea typeface="DFKai-SB" pitchFamily="65" charset="-120"/>
            </a:endParaRP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4000" dirty="0">
                <a:latin typeface="DFKai-SB" pitchFamily="65" charset="-120"/>
                <a:ea typeface="DFKai-SB" pitchFamily="65" charset="-120"/>
              </a:rPr>
              <a:t>還要講一個故事。</a:t>
            </a:r>
            <a:endParaRPr lang="en-US" altLang="zh-CN" sz="4000" dirty="0">
              <a:latin typeface="DFKai-SB" pitchFamily="65" charset="-120"/>
              <a:ea typeface="DFKai-SB" pitchFamily="65" charset="-120"/>
            </a:endParaRP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4000" dirty="0">
                <a:latin typeface="DFKai-SB" pitchFamily="65" charset="-120"/>
                <a:ea typeface="DFKai-SB" pitchFamily="65" charset="-120"/>
              </a:rPr>
              <a:t>請問：我可以進去嗎？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HK" altLang="en-US" dirty="0"/>
          </a:p>
        </p:txBody>
      </p:sp>
      <p:pic>
        <p:nvPicPr>
          <p:cNvPr id="5" name="圖片 1" descr="Page0001"/>
          <p:cNvPicPr>
            <a:picLocks noGrp="1" noChangeAspect="1"/>
          </p:cNvPicPr>
          <p:nvPr isPhoto="1"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288" y="260350"/>
            <a:ext cx="2016125" cy="1273175"/>
          </a:xfrm>
          <a:noFill/>
        </p:spPr>
      </p:pic>
      <p:sp>
        <p:nvSpPr>
          <p:cNvPr id="6" name="圆角矩形 5"/>
          <p:cNvSpPr/>
          <p:nvPr/>
        </p:nvSpPr>
        <p:spPr>
          <a:xfrm>
            <a:off x="0" y="5445224"/>
            <a:ext cx="5688632" cy="9144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進來！進來！進來！</a:t>
            </a: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圖片 1" descr="Page0014"/>
          <p:cNvPicPr>
            <a:picLocks noGrp="1" noChangeAspect="1"/>
          </p:cNvPicPr>
          <p:nvPr isPhoto="1"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520" y="764704"/>
            <a:ext cx="8640763" cy="4767138"/>
          </a:xfrm>
          <a:noFill/>
        </p:spPr>
      </p:pic>
      <p:sp>
        <p:nvSpPr>
          <p:cNvPr id="29699" name="標題 1"/>
          <p:cNvSpPr>
            <a:spLocks noGrp="1"/>
          </p:cNvSpPr>
          <p:nvPr>
            <p:ph type="title"/>
          </p:nvPr>
        </p:nvSpPr>
        <p:spPr>
          <a:xfrm>
            <a:off x="251520" y="55172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小女孩</a:t>
            </a:r>
            <a:r>
              <a:rPr lang="zh-CN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喜歡跟爸爸玩遊戲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嗎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HK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556" name="内容占位符 2"/>
          <p:cNvSpPr txBox="1">
            <a:spLocks/>
          </p:cNvSpPr>
          <p:nvPr/>
        </p:nvSpPr>
        <p:spPr bwMode="auto">
          <a:xfrm>
            <a:off x="4644008" y="3645024"/>
            <a:ext cx="4248472" cy="1944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2800" dirty="0">
                <a:latin typeface="標楷體" pitchFamily="65" charset="-120"/>
                <a:ea typeface="標楷體" pitchFamily="65" charset="-120"/>
              </a:rPr>
              <a:t>剛剛門邊有一隻大猩猩，</a:t>
            </a:r>
            <a:endParaRPr kumimoji="0" lang="en-US" altLang="zh-CN" sz="2800" dirty="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2800" dirty="0">
                <a:latin typeface="標楷體" pitchFamily="65" charset="-120"/>
                <a:ea typeface="標楷體" pitchFamily="65" charset="-120"/>
              </a:rPr>
              <a:t>還有幽靈、惡龍、女巫婆、</a:t>
            </a:r>
            <a:endParaRPr kumimoji="0" lang="en-US" altLang="zh-CN" sz="2800" dirty="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2800" dirty="0">
                <a:latin typeface="標楷體" pitchFamily="65" charset="-120"/>
                <a:ea typeface="標楷體" pitchFamily="65" charset="-120"/>
              </a:rPr>
              <a:t>還有</a:t>
            </a:r>
            <a:r>
              <a:rPr kumimoji="0" lang="en-US" altLang="zh-CN" sz="2800" dirty="0">
                <a:latin typeface="標楷體" pitchFamily="65" charset="-120"/>
                <a:ea typeface="標楷體" pitchFamily="65" charset="-120"/>
              </a:rPr>
              <a:t>……</a:t>
            </a:r>
            <a:endParaRPr kumimoji="0" lang="zh-CN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 bwMode="auto">
          <a:xfrm>
            <a:off x="61156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kumimoji="0" lang="zh-CN" altLang="en-US" sz="4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但是我知道，那其實是你！真的！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圖片 1" descr="Page0002"/>
          <p:cNvPicPr>
            <a:picLocks noChangeAspect="1"/>
          </p:cNvPicPr>
          <p:nvPr isPhoto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1" t="-80"/>
          <a:stretch>
            <a:fillRect/>
          </a:stretch>
        </p:blipFill>
        <p:spPr bwMode="auto">
          <a:xfrm>
            <a:off x="1979613" y="0"/>
            <a:ext cx="5275262" cy="646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" descr="Page0001"/>
          <p:cNvPicPr>
            <a:picLocks noChangeAspect="1"/>
          </p:cNvPicPr>
          <p:nvPr isPhoto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368300"/>
            <a:ext cx="548322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539552" y="4509120"/>
            <a:ext cx="82296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kumimoji="0" lang="zh-CN" altLang="en-US" sz="4400" dirty="0">
                <a:latin typeface="標楷體" pitchFamily="65" charset="-120"/>
                <a:ea typeface="標楷體" pitchFamily="65" charset="-120"/>
              </a:rPr>
              <a:t>你們想和小女孩一起玩遊戲嗎？</a:t>
            </a:r>
            <a:endParaRPr kumimoji="0" lang="zh-HK" altLang="en-US" sz="4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idx="1"/>
          </p:nvPr>
        </p:nvSpPr>
        <p:spPr>
          <a:xfrm>
            <a:off x="0" y="1556792"/>
            <a:ext cx="4032448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我是超級大猩猩。</a:t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有肥壯的毛手臂，</a:t>
            </a:r>
            <a:b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CN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還有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巨大的白牙齒。</a:t>
            </a: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211960" y="1340768"/>
            <a:ext cx="4716016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我是邪惡的</a:t>
            </a:r>
            <a:r>
              <a:rPr lang="zh-CN" altLang="en-US" sz="3200" dirty="0">
                <a:latin typeface="標楷體" pitchFamily="65" charset="-120"/>
                <a:ea typeface="標楷體" pitchFamily="65" charset="-120"/>
              </a:rPr>
              <a:t>女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巫婆。</a:t>
            </a:r>
            <a:br>
              <a:rPr lang="en-US" altLang="zh-TW" sz="32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有</a:t>
            </a:r>
            <a:r>
              <a:rPr lang="zh-CN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一頂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長長尖尖的帽子，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上面趴着一隻貓，</a:t>
            </a:r>
            <a:br>
              <a:rPr lang="en-US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CN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還有一根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充滿魔法的魔杖。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7584" y="188640"/>
            <a:ext cx="698477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4400" dirty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en-US" altLang="zh-TW" sz="4400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>
                <a:latin typeface="標楷體" pitchFamily="65" charset="-120"/>
                <a:ea typeface="標楷體" pitchFamily="65" charset="-120"/>
              </a:rPr>
              <a:t>讀一讀  學一學</a:t>
            </a:r>
            <a:endParaRPr lang="en-US" altLang="zh-TW" sz="4400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/>
              <a:t> </a:t>
            </a:r>
            <a:endParaRPr lang="zh-HK" altLang="en-US" sz="4400" dirty="0"/>
          </a:p>
          <a:p>
            <a:pPr algn="ctr"/>
            <a:endParaRPr lang="zh-HK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左-右雙向箭號 7"/>
          <p:cNvSpPr/>
          <p:nvPr/>
        </p:nvSpPr>
        <p:spPr>
          <a:xfrm>
            <a:off x="1547664" y="2996952"/>
            <a:ext cx="3528392" cy="2160240"/>
          </a:xfrm>
          <a:prstGeom prst="leftRightArrow">
            <a:avLst/>
          </a:prstGeom>
          <a:solidFill>
            <a:srgbClr val="FD5A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標楷體" pitchFamily="65" charset="-120"/>
                <a:ea typeface="標楷體" pitchFamily="65" charset="-120"/>
              </a:rPr>
              <a:t>抓住特點</a:t>
            </a:r>
            <a:endParaRPr lang="en-US" altLang="zh-CN" sz="3600" b="1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描寫外貌</a:t>
            </a:r>
            <a:endParaRPr lang="zh-HK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5536" y="4941168"/>
            <a:ext cx="2952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我是大猩猩。</a:t>
            </a:r>
            <a:br>
              <a:rPr lang="en-US" altLang="zh-TW" sz="36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有手臂，</a:t>
            </a:r>
            <a:br>
              <a:rPr lang="en-US" altLang="zh-TW" sz="3600" dirty="0">
                <a:latin typeface="標楷體" pitchFamily="65" charset="-120"/>
                <a:ea typeface="標楷體" pitchFamily="65" charset="-120"/>
              </a:rPr>
            </a:br>
            <a:r>
              <a:rPr lang="zh-CN" altLang="en-US" sz="3600" dirty="0">
                <a:latin typeface="標楷體" pitchFamily="65" charset="-120"/>
                <a:ea typeface="標楷體" pitchFamily="65" charset="-120"/>
              </a:rPr>
              <a:t>還有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牙齒。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爆炸 2 2"/>
          <p:cNvSpPr/>
          <p:nvPr/>
        </p:nvSpPr>
        <p:spPr>
          <a:xfrm>
            <a:off x="5724128" y="3356992"/>
            <a:ext cx="3168352" cy="1944216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詳細</a:t>
            </a:r>
            <a:endParaRPr lang="en-US" altLang="zh-TW" sz="3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具體</a:t>
            </a:r>
            <a:endParaRPr lang="zh-HK" altLang="en-US" sz="3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245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 animBg="1"/>
      <p:bldP spid="8" grpId="0" animBg="1"/>
      <p:bldP spid="9" grpId="0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文字方塊 1"/>
          <p:cNvSpPr txBox="1">
            <a:spLocks noChangeArrowheads="1"/>
          </p:cNvSpPr>
          <p:nvPr/>
        </p:nvSpPr>
        <p:spPr bwMode="auto">
          <a:xfrm>
            <a:off x="539552" y="1628800"/>
            <a:ext cx="7560840" cy="2626553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/>
            <a:r>
              <a:rPr kumimoji="0" lang="zh-CN" altLang="en-US" sz="4000" dirty="0">
                <a:latin typeface="標楷體" pitchFamily="65" charset="-120"/>
                <a:ea typeface="標楷體" pitchFamily="65" charset="-120"/>
              </a:rPr>
              <a:t>叩叩叩！</a:t>
            </a:r>
            <a:endParaRPr kumimoji="0" lang="en-US" altLang="zh-CN" sz="4000" dirty="0">
              <a:latin typeface="標楷體" pitchFamily="65" charset="-120"/>
              <a:ea typeface="標楷體" pitchFamily="65" charset="-120"/>
            </a:endParaRPr>
          </a:p>
          <a:p>
            <a:pPr marL="514350"/>
            <a:r>
              <a:rPr kumimoji="0" lang="zh-CN" altLang="en-US" sz="4000" dirty="0">
                <a:latin typeface="標楷體" pitchFamily="65" charset="-120"/>
                <a:ea typeface="標楷體" pitchFamily="65" charset="-120"/>
              </a:rPr>
              <a:t>我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有</a:t>
            </a: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_______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的</a:t>
            </a: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___________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，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514350"/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還有</a:t>
            </a: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_______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的</a:t>
            </a: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___________</a:t>
            </a:r>
            <a:r>
              <a:rPr kumimoji="0" lang="zh-CN" altLang="en-US" sz="4000" dirty="0"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514350"/>
            <a:r>
              <a:rPr kumimoji="0" lang="zh-CN" altLang="en-US" sz="4000" dirty="0">
                <a:latin typeface="標楷體" pitchFamily="65" charset="-120"/>
                <a:ea typeface="標楷體" pitchFamily="65" charset="-120"/>
              </a:rPr>
              <a:t>你猜猜，我是誰？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366" name="Picture 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188640"/>
            <a:ext cx="2570039" cy="1320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爆炸 1 11"/>
          <p:cNvSpPr/>
          <p:nvPr/>
        </p:nvSpPr>
        <p:spPr>
          <a:xfrm>
            <a:off x="5148064" y="4365104"/>
            <a:ext cx="2435225" cy="2492896"/>
          </a:xfrm>
          <a:prstGeom prst="irregularSeal1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互相幫助</a:t>
            </a:r>
            <a:endParaRPr lang="zh-HK" altLang="en-US" sz="4400" dirty="0"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爆炸 1 9"/>
          <p:cNvSpPr/>
          <p:nvPr/>
        </p:nvSpPr>
        <p:spPr>
          <a:xfrm>
            <a:off x="1187624" y="4388222"/>
            <a:ext cx="2808312" cy="2469778"/>
          </a:xfrm>
          <a:prstGeom prst="irregularSeal1">
            <a:avLst/>
          </a:prstGeom>
          <a:solidFill>
            <a:srgbClr val="66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800"/>
              </a:spcBef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800"/>
              </a:spcBef>
              <a:buSzPct val="8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800"/>
              </a:spcBef>
              <a:buSzPct val="8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SzTx/>
              <a:buFontTx/>
              <a:buNone/>
              <a:defRPr/>
            </a:pPr>
            <a:r>
              <a:rPr lang="zh-CN" alt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專心聆聽</a:t>
            </a:r>
            <a:endParaRPr lang="zh-HK" altLang="en-US" sz="4400" dirty="0"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24300" y="381000"/>
            <a:ext cx="5014913" cy="1511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4400" dirty="0">
                <a:latin typeface="標楷體" pitchFamily="65" charset="-120"/>
                <a:ea typeface="標楷體" pitchFamily="65" charset="-120"/>
              </a:rPr>
              <a:t>回顧這節課，</a:t>
            </a:r>
            <a:endParaRPr kumimoji="0" lang="en-US" altLang="zh-CN" sz="4400" dirty="0">
              <a:latin typeface="標楷體" pitchFamily="65" charset="-120"/>
              <a:ea typeface="標楷體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4400" dirty="0">
                <a:latin typeface="標楷體" pitchFamily="65" charset="-120"/>
                <a:ea typeface="標楷體" pitchFamily="65" charset="-120"/>
              </a:rPr>
              <a:t>我們怎樣閱讀繪本？</a:t>
            </a:r>
            <a:endParaRPr kumimoji="0" lang="zh-HK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90938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圆角矩形 7"/>
          <p:cNvSpPr/>
          <p:nvPr/>
        </p:nvSpPr>
        <p:spPr>
          <a:xfrm>
            <a:off x="4932040" y="3933056"/>
            <a:ext cx="2664296" cy="72008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品讀文字</a:t>
            </a:r>
          </a:p>
        </p:txBody>
      </p:sp>
      <p:sp>
        <p:nvSpPr>
          <p:cNvPr id="10" name="矩形 9"/>
          <p:cNvSpPr/>
          <p:nvPr/>
        </p:nvSpPr>
        <p:spPr>
          <a:xfrm>
            <a:off x="3851920" y="2636912"/>
            <a:ext cx="5112567" cy="79181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大腦裏的電影院</a:t>
            </a:r>
            <a:endParaRPr kumimoji="0" lang="zh-HK" altLang="en-US" sz="44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4932040" y="4941168"/>
            <a:ext cx="2664296" cy="72008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觀察圖畫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1" descr="Page0001"/>
          <p:cNvPicPr>
            <a:picLocks noGrp="1" noChangeAspect="1"/>
          </p:cNvPicPr>
          <p:nvPr isPhoto="1"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2238" y="30163"/>
            <a:ext cx="4449762" cy="2808287"/>
          </a:xfrm>
          <a:noFill/>
        </p:spPr>
      </p:pic>
      <p:sp>
        <p:nvSpPr>
          <p:cNvPr id="3076" name="標題 1"/>
          <p:cNvSpPr txBox="1">
            <a:spLocks/>
          </p:cNvSpPr>
          <p:nvPr/>
        </p:nvSpPr>
        <p:spPr bwMode="auto">
          <a:xfrm>
            <a:off x="251520" y="4653136"/>
            <a:ext cx="824440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CN" altLang="en-US" sz="5400" dirty="0">
                <a:latin typeface="標楷體" pitchFamily="65" charset="-120"/>
                <a:ea typeface="標楷體" pitchFamily="65" charset="-120"/>
              </a:rPr>
              <a:t>運用適當的</a:t>
            </a:r>
            <a:r>
              <a:rPr kumimoji="0" lang="zh-CN" altLang="en-US" sz="54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策略</a:t>
            </a:r>
            <a:r>
              <a:rPr kumimoji="0" lang="zh-CN" altLang="en-US" sz="5400" dirty="0">
                <a:latin typeface="標楷體" pitchFamily="65" charset="-120"/>
                <a:ea typeface="標楷體" pitchFamily="65" charset="-120"/>
              </a:rPr>
              <a:t>閱讀</a:t>
            </a:r>
            <a:r>
              <a:rPr kumimoji="0" lang="zh-CN" altLang="en-US" sz="54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繪本</a:t>
            </a:r>
            <a:endParaRPr kumimoji="0" lang="en-US" altLang="zh-CN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77" name="標題 1"/>
          <p:cNvSpPr txBox="1">
            <a:spLocks/>
          </p:cNvSpPr>
          <p:nvPr/>
        </p:nvSpPr>
        <p:spPr bwMode="auto">
          <a:xfrm>
            <a:off x="2555776" y="3212976"/>
            <a:ext cx="388937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CN" altLang="en-US" sz="5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學習目標：</a:t>
            </a:r>
            <a:endParaRPr kumimoji="0" lang="zh-HK" altLang="en-US" sz="54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23928" y="1556792"/>
            <a:ext cx="4977631" cy="208823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4000" dirty="0">
                <a:latin typeface="標楷體" pitchFamily="65" charset="-120"/>
                <a:ea typeface="標楷體" pitchFamily="65" charset="-120"/>
              </a:rPr>
              <a:t>你猜猜，是誰在敲門？</a:t>
            </a:r>
            <a:endParaRPr lang="zh-HK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124" name="圖片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9725"/>
            <a:ext cx="3707904" cy="614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橢圓 14"/>
          <p:cNvSpPr/>
          <p:nvPr/>
        </p:nvSpPr>
        <p:spPr>
          <a:xfrm>
            <a:off x="0" y="1401763"/>
            <a:ext cx="820738" cy="28813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16" name="橢圓 15"/>
          <p:cNvSpPr/>
          <p:nvPr/>
        </p:nvSpPr>
        <p:spPr>
          <a:xfrm>
            <a:off x="2843808" y="2564904"/>
            <a:ext cx="820738" cy="11525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9" name="矩形 8"/>
          <p:cNvSpPr/>
          <p:nvPr/>
        </p:nvSpPr>
        <p:spPr>
          <a:xfrm>
            <a:off x="4067944" y="3861048"/>
            <a:ext cx="4288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latin typeface="標楷體" pitchFamily="65" charset="-120"/>
                <a:ea typeface="標楷體" pitchFamily="65" charset="-120"/>
              </a:rPr>
              <a:t>你是怎麼猜到的？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212725" y="765175"/>
            <a:ext cx="5003800" cy="4724400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我是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____________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有肥壯的毛手臂，</a:t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r>
              <a:rPr lang="zh-CN" altLang="en-US" dirty="0">
                <a:latin typeface="標楷體" pitchFamily="65" charset="-120"/>
                <a:ea typeface="標楷體" pitchFamily="65" charset="-120"/>
              </a:rPr>
              <a:t>還有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巨大的白牙齒。</a:t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endParaRPr lang="zh-HK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149" name="圖片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6538" y="858838"/>
            <a:ext cx="2174875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2155825"/>
            <a:ext cx="3181350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03648" y="1556792"/>
            <a:ext cx="30059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超級大猩猩</a:t>
            </a:r>
            <a:endParaRPr lang="zh-CN" altLang="en-US" sz="4400" dirty="0">
              <a:solidFill>
                <a:srgbClr val="0070C0"/>
              </a:solidFill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你</a:t>
            </a:r>
            <a:r>
              <a: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的</a:t>
            </a:r>
            <a:r>
              <a:rPr kumimoji="0" lang="zh-TW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腦海中出現了甚麼畫面</a:t>
            </a:r>
            <a:r>
              <a:rPr kumimoji="0" lang="en-US" altLang="zh-TW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?</a:t>
            </a:r>
            <a:br>
              <a:rPr kumimoji="0" lang="en-US" altLang="zh-TW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</a:br>
            <a:endParaRPr kumimoji="0" lang="zh-HK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pic>
        <p:nvPicPr>
          <p:cNvPr id="8" name="圖片 1" descr="Page0003"/>
          <p:cNvPicPr>
            <a:picLocks noGrp="1" noChangeAspect="1"/>
          </p:cNvPicPr>
          <p:nvPr isPhoto="1"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92080" y="1196752"/>
            <a:ext cx="3851920" cy="5289550"/>
          </a:xfrm>
          <a:noFill/>
        </p:spPr>
      </p:pic>
      <p:sp>
        <p:nvSpPr>
          <p:cNvPr id="9" name="橢圓 5"/>
          <p:cNvSpPr/>
          <p:nvPr/>
        </p:nvSpPr>
        <p:spPr>
          <a:xfrm>
            <a:off x="971600" y="2420888"/>
            <a:ext cx="1079351" cy="7951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10" name="橢圓 5"/>
          <p:cNvSpPr/>
          <p:nvPr/>
        </p:nvSpPr>
        <p:spPr>
          <a:xfrm>
            <a:off x="2555777" y="2420888"/>
            <a:ext cx="720080" cy="7951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11" name="橢圓 5"/>
          <p:cNvSpPr/>
          <p:nvPr/>
        </p:nvSpPr>
        <p:spPr>
          <a:xfrm>
            <a:off x="1331640" y="3140968"/>
            <a:ext cx="1079351" cy="7951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12" name="橢圓 5"/>
          <p:cNvSpPr/>
          <p:nvPr/>
        </p:nvSpPr>
        <p:spPr>
          <a:xfrm>
            <a:off x="2915817" y="3068960"/>
            <a:ext cx="648072" cy="7951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13" name="文字方塊 7"/>
          <p:cNvSpPr txBox="1">
            <a:spLocks noChangeArrowheads="1"/>
          </p:cNvSpPr>
          <p:nvPr/>
        </p:nvSpPr>
        <p:spPr bwMode="auto">
          <a:xfrm>
            <a:off x="1475656" y="4581128"/>
            <a:ext cx="18774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讀一讀</a:t>
            </a:r>
            <a:endParaRPr lang="en-US" sz="44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1" descr="Page0004"/>
          <p:cNvPicPr>
            <a:picLocks noGrp="1" noChangeAspect="1"/>
          </p:cNvPicPr>
          <p:nvPr isPhoto="1"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13" y="342900"/>
            <a:ext cx="4527550" cy="5792788"/>
          </a:xfrm>
          <a:noFill/>
        </p:spPr>
      </p:pic>
      <p:sp>
        <p:nvSpPr>
          <p:cNvPr id="8" name="爆炸 1 7"/>
          <p:cNvSpPr/>
          <p:nvPr/>
        </p:nvSpPr>
        <p:spPr>
          <a:xfrm>
            <a:off x="4089400" y="2608263"/>
            <a:ext cx="5054600" cy="4249737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4283968" y="4005064"/>
            <a:ext cx="4667250" cy="1368425"/>
          </a:xfrm>
          <a:prstGeom prst="rect">
            <a:avLst/>
          </a:prstGeom>
          <a:noFill/>
        </p:spPr>
        <p:txBody>
          <a:bodyPr anchor="ctr">
            <a:normAutofit lnSpcReduction="10000"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b="1" dirty="0">
                <a:latin typeface="標楷體" pitchFamily="65" charset="-120"/>
                <a:ea typeface="標楷體" pitchFamily="65" charset="-120"/>
              </a:rPr>
              <a:t>那我就</a:t>
            </a:r>
            <a:endParaRPr kumimoji="0"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defRPr/>
            </a:pPr>
            <a:r>
              <a:rPr kumimoji="0" lang="zh-TW" altLang="en-US" b="1" dirty="0">
                <a:latin typeface="標楷體" pitchFamily="65" charset="-120"/>
                <a:ea typeface="標楷體" pitchFamily="65" charset="-120"/>
              </a:rPr>
              <a:t>不讓你進來</a:t>
            </a:r>
            <a:r>
              <a:rPr kumimoji="0" lang="en-US" altLang="zh-TW" b="1" dirty="0">
                <a:latin typeface="標楷體" pitchFamily="65" charset="-120"/>
                <a:ea typeface="標楷體" pitchFamily="65" charset="-120"/>
              </a:rPr>
              <a:t>!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175448" y="1052736"/>
            <a:ext cx="4968552" cy="2204864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你要是讓我進去，</a:t>
            </a:r>
            <a:br>
              <a:rPr lang="en-US" altLang="zh-TW" sz="40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我就要用力抱緊你，</a:t>
            </a:r>
            <a:br>
              <a:rPr lang="en-US" altLang="zh-TW" sz="40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讓你喘不過氣來。</a:t>
            </a:r>
            <a:endParaRPr lang="zh-HK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1403350" y="188913"/>
            <a:ext cx="5616575" cy="9366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zh-CN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大猩猩會進來做甚麼</a:t>
            </a:r>
            <a:r>
              <a:rPr kumimoji="0"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kumimoji="0" lang="zh-HK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763688" y="5805264"/>
            <a:ext cx="5112567" cy="79181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大腦裏的電影院</a:t>
            </a:r>
            <a:endParaRPr kumimoji="0" lang="zh-HK" altLang="en-US" sz="44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179512" y="476672"/>
            <a:ext cx="367240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我是</a:t>
            </a:r>
            <a:r>
              <a:rPr kumimoji="0" lang="zh-CN" altLang="en-US" sz="2800" dirty="0">
                <a:latin typeface="標楷體" pitchFamily="65" charset="-120"/>
                <a:ea typeface="標楷體" pitchFamily="65" charset="-120"/>
              </a:rPr>
              <a:t>超級大猩猩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br>
              <a:rPr kumimoji="0" lang="en-US" altLang="zh-TW" sz="2800" dirty="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有肥壯的毛手臂，</a:t>
            </a:r>
            <a:br>
              <a:rPr kumimoji="0" lang="en-US" altLang="zh-TW" sz="2800" dirty="0">
                <a:latin typeface="標楷體" pitchFamily="65" charset="-120"/>
                <a:ea typeface="標楷體" pitchFamily="65" charset="-120"/>
              </a:rPr>
            </a:br>
            <a:r>
              <a:rPr kumimoji="0" lang="zh-CN" altLang="en-US" sz="2800" dirty="0">
                <a:latin typeface="標楷體" pitchFamily="65" charset="-120"/>
                <a:ea typeface="標楷體" pitchFamily="65" charset="-120"/>
              </a:rPr>
              <a:t>還有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巨大的白牙齒。</a:t>
            </a: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你要是讓我進去，</a:t>
            </a:r>
            <a:br>
              <a:rPr lang="en-US" altLang="zh-TW" sz="28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我就要用力抱緊你，</a:t>
            </a:r>
            <a:br>
              <a:rPr lang="en-US" altLang="zh-TW" sz="28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讓你喘不過氣來。 </a:t>
            </a:r>
            <a:br>
              <a:rPr kumimoji="0" lang="en-US" altLang="zh-TW" sz="2800" dirty="0">
                <a:latin typeface="標楷體" pitchFamily="65" charset="-120"/>
                <a:ea typeface="標楷體" pitchFamily="65" charset="-120"/>
              </a:rPr>
            </a:br>
            <a:endParaRPr kumimoji="0" lang="zh-HK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3851920" y="1844824"/>
            <a:ext cx="1008063" cy="323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25606" name="標題 1"/>
          <p:cNvSpPr txBox="1">
            <a:spLocks/>
          </p:cNvSpPr>
          <p:nvPr/>
        </p:nvSpPr>
        <p:spPr bwMode="auto">
          <a:xfrm>
            <a:off x="1691680" y="4077072"/>
            <a:ext cx="60486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kumimoji="0" lang="zh-CN" altLang="en-US" sz="4400" dirty="0">
                <a:latin typeface="標楷體" pitchFamily="65" charset="-120"/>
                <a:ea typeface="標楷體" pitchFamily="65" charset="-120"/>
              </a:rPr>
              <a:t>把</a:t>
            </a:r>
            <a:r>
              <a:rPr kumimoji="0" lang="zh-TW" altLang="en-US" sz="4400" dirty="0">
                <a:latin typeface="標楷體" pitchFamily="65" charset="-120"/>
                <a:ea typeface="標楷體" pitchFamily="65" charset="-120"/>
              </a:rPr>
              <a:t>文字     </a:t>
            </a:r>
            <a:r>
              <a:rPr kumimoji="0" lang="en-US" altLang="zh-TW" sz="4400" dirty="0">
                <a:latin typeface="標楷體" pitchFamily="65" charset="-120"/>
                <a:ea typeface="標楷體" pitchFamily="65" charset="-120"/>
              </a:rPr>
              <a:t>_______</a:t>
            </a:r>
            <a:r>
              <a:rPr kumimoji="0" lang="zh-TW" altLang="en-US" sz="4400" dirty="0">
                <a:latin typeface="標楷體" pitchFamily="65" charset="-120"/>
                <a:ea typeface="標楷體" pitchFamily="65" charset="-120"/>
              </a:rPr>
              <a:t>。</a:t>
            </a:r>
            <a:endParaRPr kumimoji="0" lang="zh-HK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076056" y="3717032"/>
            <a:ext cx="157003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5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圖畫</a:t>
            </a:r>
            <a:endParaRPr kumimoji="0" lang="zh-HK" altLang="en-US" sz="5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" name="圖片 1" descr="Page0003"/>
          <p:cNvPicPr>
            <a:picLocks noChangeAspect="1"/>
          </p:cNvPicPr>
          <p:nvPr isPhoto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692696"/>
            <a:ext cx="1792334" cy="226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圖片 1" descr="Page0004"/>
          <p:cNvPicPr>
            <a:picLocks noChangeAspect="1"/>
          </p:cNvPicPr>
          <p:nvPr isPhoto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20272" y="764704"/>
            <a:ext cx="1702925" cy="2178813"/>
          </a:xfrm>
          <a:prstGeom prst="rect">
            <a:avLst/>
          </a:prstGeom>
          <a:noFill/>
        </p:spPr>
      </p:pic>
      <p:sp>
        <p:nvSpPr>
          <p:cNvPr id="11" name="向右箭號 5"/>
          <p:cNvSpPr/>
          <p:nvPr/>
        </p:nvSpPr>
        <p:spPr>
          <a:xfrm>
            <a:off x="3707904" y="4365104"/>
            <a:ext cx="1008063" cy="323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25606" grpId="0"/>
      <p:bldP spid="4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1196752"/>
            <a:ext cx="4345708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292080" y="3068960"/>
            <a:ext cx="1512888" cy="72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pic>
        <p:nvPicPr>
          <p:cNvPr id="6" name="圖片 1" descr="Page0001"/>
          <p:cNvPicPr>
            <a:picLocks noGrp="1" noChangeAspect="1"/>
          </p:cNvPicPr>
          <p:nvPr isPhoto="1"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313" y="2205038"/>
            <a:ext cx="3656012" cy="2305050"/>
          </a:xfrm>
          <a:noFill/>
        </p:spPr>
      </p:pic>
      <p:sp>
        <p:nvSpPr>
          <p:cNvPr id="10" name="矩形 9"/>
          <p:cNvSpPr/>
          <p:nvPr/>
        </p:nvSpPr>
        <p:spPr>
          <a:xfrm>
            <a:off x="5652120" y="2852936"/>
            <a:ext cx="1511300" cy="719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68313" y="125413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標楷體" pitchFamily="65" charset="-120"/>
                <a:ea typeface="標楷體" pitchFamily="65" charset="-120"/>
              </a:rPr>
              <a:t>你猜猜，是誰在敲門？</a:t>
            </a:r>
            <a:endParaRPr lang="zh-HK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596336" y="2420888"/>
            <a:ext cx="822325" cy="19446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-396552" y="332656"/>
            <a:ext cx="5976664" cy="4824535"/>
          </a:xfrm>
        </p:spPr>
        <p:txBody>
          <a:bodyPr>
            <a:normAutofit/>
          </a:bodyPr>
          <a:lstStyle/>
          <a:p>
            <a:pPr marL="514350" indent="0">
              <a:buNone/>
            </a:pPr>
            <a:r>
              <a:rPr lang="zh-CN" altLang="en-US" sz="3200" dirty="0">
                <a:latin typeface="DFKai-SB" pitchFamily="65" charset="-120"/>
                <a:ea typeface="DFKai-SB" pitchFamily="65" charset="-120"/>
              </a:rPr>
              <a:t>我是恐怖的幽靈。</a:t>
            </a:r>
            <a:endParaRPr lang="en-US" altLang="zh-CN" sz="3200" dirty="0">
              <a:latin typeface="DFKai-SB" pitchFamily="65" charset="-120"/>
              <a:ea typeface="DFKai-SB" pitchFamily="65" charset="-120"/>
            </a:endParaRPr>
          </a:p>
          <a:p>
            <a:pPr marL="514350" indent="0">
              <a:buNone/>
            </a:pPr>
            <a:r>
              <a:rPr lang="zh-CN" altLang="en-US" sz="3200" dirty="0">
                <a:latin typeface="DFKai-SB" pitchFamily="65" charset="-120"/>
                <a:ea typeface="DFKai-SB" pitchFamily="65" charset="-120"/>
              </a:rPr>
              <a:t>臉蛋白得像紙，</a:t>
            </a:r>
            <a:endParaRPr lang="en-US" altLang="zh-CN" sz="3200" dirty="0">
              <a:latin typeface="DFKai-SB" pitchFamily="65" charset="-120"/>
              <a:ea typeface="DFKai-SB" pitchFamily="65" charset="-120"/>
            </a:endParaRPr>
          </a:p>
          <a:p>
            <a:pPr marL="514350" indent="0">
              <a:buNone/>
            </a:pPr>
            <a:r>
              <a:rPr lang="zh-CN" altLang="en-US" sz="3200" dirty="0">
                <a:latin typeface="DFKai-SB" pitchFamily="65" charset="-120"/>
                <a:ea typeface="DFKai-SB" pitchFamily="65" charset="-120"/>
              </a:rPr>
              <a:t>身上的鎖鏈哐啷噹啷響。</a:t>
            </a:r>
            <a:endParaRPr lang="en-US" altLang="zh-CN" sz="3200" dirty="0">
              <a:latin typeface="DFKai-SB" pitchFamily="65" charset="-120"/>
              <a:ea typeface="DFKai-SB" pitchFamily="65" charset="-120"/>
            </a:endParaRPr>
          </a:p>
          <a:p>
            <a:pPr marL="514350" indent="0">
              <a:buNone/>
            </a:pPr>
            <a:endParaRPr lang="en-US" altLang="zh-CN" sz="3200" dirty="0">
              <a:latin typeface="DFKai-SB" pitchFamily="65" charset="-120"/>
              <a:ea typeface="DFKai-SB" pitchFamily="65" charset="-120"/>
            </a:endParaRPr>
          </a:p>
          <a:p>
            <a:pPr marL="514350" indent="0">
              <a:buNone/>
            </a:pPr>
            <a:r>
              <a:rPr lang="zh-CN" altLang="en-US" sz="3200" dirty="0">
                <a:latin typeface="DFKai-SB" pitchFamily="65" charset="-120"/>
                <a:ea typeface="DFKai-SB" pitchFamily="65" charset="-120"/>
              </a:rPr>
              <a:t>你要是讓我進去，</a:t>
            </a:r>
            <a:endParaRPr lang="en-US" altLang="zh-CN" sz="3200" dirty="0">
              <a:latin typeface="DFKai-SB" pitchFamily="65" charset="-120"/>
              <a:ea typeface="DFKai-SB" pitchFamily="65" charset="-120"/>
            </a:endParaRPr>
          </a:p>
          <a:p>
            <a:pPr marL="514350" indent="0">
              <a:buNone/>
            </a:pPr>
            <a:r>
              <a:rPr lang="zh-CN" altLang="en-US" sz="3200" dirty="0">
                <a:latin typeface="DFKai-SB" pitchFamily="65" charset="-120"/>
                <a:ea typeface="DFKai-SB" pitchFamily="65" charset="-120"/>
              </a:rPr>
              <a:t>我就要把你嚇得魂飛魄散！</a:t>
            </a:r>
          </a:p>
        </p:txBody>
      </p:sp>
      <p:pic>
        <p:nvPicPr>
          <p:cNvPr id="7" name="圖片 1" descr="Page0007"/>
          <p:cNvPicPr>
            <a:picLocks noGrp="1" noChangeAspect="1"/>
          </p:cNvPicPr>
          <p:nvPr isPhoto="1"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29200" y="0"/>
            <a:ext cx="4114800" cy="531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1"/>
          <p:cNvGrpSpPr>
            <a:grpSpLocks/>
          </p:cNvGrpSpPr>
          <p:nvPr/>
        </p:nvGrpSpPr>
        <p:grpSpPr bwMode="auto">
          <a:xfrm>
            <a:off x="539552" y="3212976"/>
            <a:ext cx="4533900" cy="4214812"/>
            <a:chOff x="542752" y="2642824"/>
            <a:chExt cx="4533303" cy="4215176"/>
          </a:xfrm>
        </p:grpSpPr>
        <p:sp>
          <p:nvSpPr>
            <p:cNvPr id="6" name="爆炸 1 5"/>
            <p:cNvSpPr/>
            <p:nvPr/>
          </p:nvSpPr>
          <p:spPr>
            <a:xfrm>
              <a:off x="542752" y="2642824"/>
              <a:ext cx="4533303" cy="4215176"/>
            </a:xfrm>
            <a:prstGeom prst="irregularSeal1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HK" altLang="en-US"/>
            </a:p>
          </p:txBody>
        </p:sp>
        <p:sp>
          <p:nvSpPr>
            <p:cNvPr id="8" name="標題 1"/>
            <p:cNvSpPr txBox="1">
              <a:spLocks/>
            </p:cNvSpPr>
            <p:nvPr/>
          </p:nvSpPr>
          <p:spPr>
            <a:xfrm>
              <a:off x="652276" y="4005017"/>
              <a:ext cx="4292035" cy="1112933"/>
            </a:xfrm>
            <a:prstGeom prst="rect">
              <a:avLst/>
            </a:prstGeom>
            <a:noFill/>
          </p:spPr>
          <p:txBody>
            <a:bodyPr anchor="ctr">
              <a:normAutofit fontScale="92500" lnSpcReduction="20000"/>
            </a:bodyPr>
            <a:lstStyle>
              <a:lvl1pPr marL="342900" indent="-342900" algn="ctr" defTabSz="914400" rtl="0" eaLnBrk="1" latinLnBrk="0" hangingPunct="1">
                <a:spcBef>
                  <a:spcPct val="0"/>
                </a:spcBef>
                <a:buFont typeface="Arial" pitchFamily="34" charset="0"/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kumimoji="0" lang="zh-TW" altLang="en-US" b="1" dirty="0">
                  <a:latin typeface="標楷體" pitchFamily="65" charset="-120"/>
                  <a:ea typeface="標楷體" pitchFamily="65" charset="-120"/>
                </a:rPr>
                <a:t>那我就</a:t>
              </a:r>
              <a:endParaRPr kumimoji="0" lang="en-US" altLang="zh-TW" b="1" dirty="0">
                <a:latin typeface="標楷體" pitchFamily="65" charset="-120"/>
                <a:ea typeface="標楷體" pitchFamily="65" charset="-120"/>
              </a:endParaRPr>
            </a:p>
            <a:p>
              <a:pPr fontAlgn="auto">
                <a:spcAft>
                  <a:spcPts val="0"/>
                </a:spcAft>
                <a:defRPr/>
              </a:pPr>
              <a:r>
                <a:rPr kumimoji="0" lang="zh-TW" altLang="en-US" b="1" dirty="0">
                  <a:latin typeface="標楷體" pitchFamily="65" charset="-120"/>
                  <a:ea typeface="標楷體" pitchFamily="65" charset="-120"/>
                </a:rPr>
                <a:t>不讓你進來</a:t>
              </a:r>
              <a:r>
                <a:rPr kumimoji="0" lang="en-US" altLang="zh-TW" b="1" dirty="0">
                  <a:latin typeface="標楷體" pitchFamily="65" charset="-120"/>
                  <a:ea typeface="標楷體" pitchFamily="65" charset="-120"/>
                </a:rPr>
                <a:t>!</a:t>
              </a:r>
            </a:p>
          </p:txBody>
        </p:sp>
      </p:grpSp>
      <p:pic>
        <p:nvPicPr>
          <p:cNvPr id="9" name="圖片 1" descr="Page0001"/>
          <p:cNvPicPr>
            <a:picLocks noChangeAspect="1"/>
          </p:cNvPicPr>
          <p:nvPr isPhoto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5301208"/>
            <a:ext cx="2843808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直接连接符 10"/>
          <p:cNvCxnSpPr/>
          <p:nvPr/>
        </p:nvCxnSpPr>
        <p:spPr>
          <a:xfrm>
            <a:off x="1475656" y="2060848"/>
            <a:ext cx="28083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2169</Words>
  <Application>Microsoft Office PowerPoint</Application>
  <PresentationFormat>如螢幕大小 (4:3)</PresentationFormat>
  <Paragraphs>250</Paragraphs>
  <Slides>23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1" baseType="lpstr">
      <vt:lpstr>宋体</vt:lpstr>
      <vt:lpstr>新細明體</vt:lpstr>
      <vt:lpstr>標楷體</vt:lpstr>
      <vt:lpstr>標楷體</vt:lpstr>
      <vt:lpstr>Arial</vt:lpstr>
      <vt:lpstr>Calibri</vt:lpstr>
      <vt:lpstr>Wingdings</vt:lpstr>
      <vt:lpstr>Office 佈景主題</vt:lpstr>
      <vt:lpstr>PowerPoint 簡報</vt:lpstr>
      <vt:lpstr>PowerPoint 簡報</vt:lpstr>
      <vt:lpstr>PowerPoint 簡報</vt:lpstr>
      <vt:lpstr>你猜猜，是誰在敲門？</vt:lpstr>
      <vt:lpstr>我是____________。 有肥壯的毛手臂， 還有巨大的白牙齒。 </vt:lpstr>
      <vt:lpstr>你要是讓我進去， 我就要用力抱緊你， 讓你喘不過氣來。</vt:lpstr>
      <vt:lpstr>PowerPoint 簡報</vt:lpstr>
      <vt:lpstr>你猜猜，是誰在敲門？</vt:lpstr>
      <vt:lpstr>PowerPoint 簡報</vt:lpstr>
      <vt:lpstr>你猜猜，又是誰在敲門？</vt:lpstr>
      <vt:lpstr>PowerPoint 簡報</vt:lpstr>
      <vt:lpstr>PowerPoint 簡報</vt:lpstr>
      <vt:lpstr>觀察圖片，這次是誰在敲門?</vt:lpstr>
      <vt:lpstr>有一頂長長尖尖的帽子， 上面趴着一隻貓， 還有一根充滿魔法的魔杖。</vt:lpstr>
      <vt:lpstr>你的腦海中出現了甚麼畫面? </vt:lpstr>
      <vt:lpstr>看一看，你有甚麼發現?</vt:lpstr>
      <vt:lpstr>PowerPoint 簡報</vt:lpstr>
      <vt:lpstr>PowerPoint 簡報</vt:lpstr>
      <vt:lpstr>小女孩喜歡跟爸爸玩遊戲嗎?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有誰是一個人睡覺的?</dc:title>
  <dc:creator>user</dc:creator>
  <cp:lastModifiedBy>oliverlam</cp:lastModifiedBy>
  <cp:revision>281</cp:revision>
  <cp:lastPrinted>2015-11-23T12:19:15Z</cp:lastPrinted>
  <dcterms:created xsi:type="dcterms:W3CDTF">2015-11-06T00:28:59Z</dcterms:created>
  <dcterms:modified xsi:type="dcterms:W3CDTF">2017-02-27T02:50:16Z</dcterms:modified>
</cp:coreProperties>
</file>