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1"/>
  </p:notesMasterIdLst>
  <p:handoutMasterIdLst>
    <p:handoutMasterId r:id="rId22"/>
  </p:handoutMasterIdLst>
  <p:sldIdLst>
    <p:sldId id="256" r:id="rId3"/>
    <p:sldId id="257" r:id="rId4"/>
    <p:sldId id="267" r:id="rId5"/>
    <p:sldId id="268" r:id="rId6"/>
    <p:sldId id="269" r:id="rId7"/>
    <p:sldId id="258" r:id="rId8"/>
    <p:sldId id="262" r:id="rId9"/>
    <p:sldId id="264" r:id="rId10"/>
    <p:sldId id="270" r:id="rId11"/>
    <p:sldId id="259" r:id="rId12"/>
    <p:sldId id="260" r:id="rId13"/>
    <p:sldId id="261" r:id="rId14"/>
    <p:sldId id="265" r:id="rId15"/>
    <p:sldId id="266" r:id="rId16"/>
    <p:sldId id="271" r:id="rId17"/>
    <p:sldId id="272" r:id="rId18"/>
    <p:sldId id="273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>
      <p:cViewPr varScale="1">
        <p:scale>
          <a:sx n="89" d="100"/>
          <a:sy n="89" d="100"/>
        </p:scale>
        <p:origin x="68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5" d="100"/>
          <a:sy n="95" d="100"/>
        </p:scale>
        <p:origin x="358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A21BA7-C4BD-4136-A05D-619390440DAF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91218DA-109D-4CC8-89F0-0BF14D984D3C}">
      <dgm:prSet phldrT="[文字]"/>
      <dgm:spPr/>
      <dgm:t>
        <a:bodyPr/>
        <a:lstStyle/>
        <a:p>
          <a:r>
            <a:rPr lang="en-US" altLang="zh-TW" dirty="0"/>
            <a:t>1950s</a:t>
          </a:r>
          <a:endParaRPr lang="zh-TW" altLang="en-US" dirty="0"/>
        </a:p>
      </dgm:t>
    </dgm:pt>
    <dgm:pt modelId="{25BFDB19-8625-420F-9D21-55ED7D77C9F3}" type="parTrans" cxnId="{8A92FFFE-8A58-43D5-9BFA-FEAAED5B9551}">
      <dgm:prSet/>
      <dgm:spPr/>
      <dgm:t>
        <a:bodyPr/>
        <a:lstStyle/>
        <a:p>
          <a:endParaRPr lang="zh-TW" altLang="en-US"/>
        </a:p>
      </dgm:t>
    </dgm:pt>
    <dgm:pt modelId="{94F864CC-F307-403B-B12C-2783718B3417}" type="sibTrans" cxnId="{8A92FFFE-8A58-43D5-9BFA-FEAAED5B9551}">
      <dgm:prSet/>
      <dgm:spPr/>
      <dgm:t>
        <a:bodyPr/>
        <a:lstStyle/>
        <a:p>
          <a:endParaRPr lang="zh-TW" altLang="en-US"/>
        </a:p>
      </dgm:t>
    </dgm:pt>
    <dgm:pt modelId="{9F1A7634-BA41-4ABA-8551-3D3F0062DE13}">
      <dgm:prSet phldrT="[文字]" custT="1"/>
      <dgm:spPr/>
      <dgm:t>
        <a:bodyPr/>
        <a:lstStyle/>
        <a:p>
          <a:r>
            <a:rPr lang="en-US" altLang="zh-TW" sz="1800" dirty="0"/>
            <a:t>* HK changed from an </a:t>
          </a:r>
          <a:r>
            <a:rPr lang="en-US" altLang="zh-TW" sz="1800" dirty="0" err="1"/>
            <a:t>entrepot</a:t>
          </a:r>
          <a:r>
            <a:rPr lang="en-US" altLang="zh-TW" sz="1800" dirty="0"/>
            <a:t> to an industrial city. (No heavy and high-polluted industries, mainly textile, light and painting industries.)</a:t>
          </a:r>
        </a:p>
        <a:p>
          <a:endParaRPr lang="zh-TW" altLang="en-US" sz="1600" dirty="0"/>
        </a:p>
      </dgm:t>
    </dgm:pt>
    <dgm:pt modelId="{663BAF1B-0804-4D23-9F74-49DE8BC30743}" type="parTrans" cxnId="{98A801D4-4098-4C78-ACA8-F544136ED0E0}">
      <dgm:prSet/>
      <dgm:spPr/>
      <dgm:t>
        <a:bodyPr/>
        <a:lstStyle/>
        <a:p>
          <a:endParaRPr lang="zh-TW" altLang="en-US"/>
        </a:p>
      </dgm:t>
    </dgm:pt>
    <dgm:pt modelId="{678D1ABA-CE1C-444D-B22E-86C7BACB9530}" type="sibTrans" cxnId="{98A801D4-4098-4C78-ACA8-F544136ED0E0}">
      <dgm:prSet/>
      <dgm:spPr/>
      <dgm:t>
        <a:bodyPr/>
        <a:lstStyle/>
        <a:p>
          <a:endParaRPr lang="zh-TW" altLang="en-US"/>
        </a:p>
      </dgm:t>
    </dgm:pt>
    <dgm:pt modelId="{9F53870E-5E8E-466F-882D-00BA9663052F}">
      <dgm:prSet phldrT="[文字]"/>
      <dgm:spPr/>
      <dgm:t>
        <a:bodyPr/>
        <a:lstStyle/>
        <a:p>
          <a:r>
            <a:rPr lang="en-US" altLang="zh-TW" dirty="0"/>
            <a:t>1960s</a:t>
          </a:r>
          <a:endParaRPr lang="zh-TW" altLang="en-US" dirty="0"/>
        </a:p>
      </dgm:t>
    </dgm:pt>
    <dgm:pt modelId="{5CB18B8D-2AAF-4270-88DA-C912D24674AE}" type="parTrans" cxnId="{5812F244-E6BD-4930-B16B-E7F3D82134C2}">
      <dgm:prSet/>
      <dgm:spPr/>
      <dgm:t>
        <a:bodyPr/>
        <a:lstStyle/>
        <a:p>
          <a:endParaRPr lang="zh-TW" altLang="en-US"/>
        </a:p>
      </dgm:t>
    </dgm:pt>
    <dgm:pt modelId="{D34B735A-8E32-4E49-819F-C576374A9B87}" type="sibTrans" cxnId="{5812F244-E6BD-4930-B16B-E7F3D82134C2}">
      <dgm:prSet/>
      <dgm:spPr/>
      <dgm:t>
        <a:bodyPr/>
        <a:lstStyle/>
        <a:p>
          <a:endParaRPr lang="zh-TW" altLang="en-US"/>
        </a:p>
      </dgm:t>
    </dgm:pt>
    <dgm:pt modelId="{48F7F92C-AABB-480D-BE0E-B3D09CAFA44A}">
      <dgm:prSet phldrT="[文字]"/>
      <dgm:spPr/>
      <dgm:t>
        <a:bodyPr/>
        <a:lstStyle/>
        <a:p>
          <a:r>
            <a:rPr lang="en-US" altLang="zh-TW" dirty="0"/>
            <a:t>* Urban development</a:t>
          </a:r>
          <a:endParaRPr lang="zh-TW" altLang="en-US" dirty="0"/>
        </a:p>
      </dgm:t>
    </dgm:pt>
    <dgm:pt modelId="{818A9E8C-B939-4E0B-BE9D-62F614EC1034}" type="parTrans" cxnId="{1BCA4CC4-1174-460F-882C-6B5796854665}">
      <dgm:prSet/>
      <dgm:spPr/>
      <dgm:t>
        <a:bodyPr/>
        <a:lstStyle/>
        <a:p>
          <a:endParaRPr lang="zh-TW" altLang="en-US"/>
        </a:p>
      </dgm:t>
    </dgm:pt>
    <dgm:pt modelId="{E6C458F0-3872-45F5-AE39-CB3FE15FDB24}" type="sibTrans" cxnId="{1BCA4CC4-1174-460F-882C-6B5796854665}">
      <dgm:prSet/>
      <dgm:spPr/>
      <dgm:t>
        <a:bodyPr/>
        <a:lstStyle/>
        <a:p>
          <a:endParaRPr lang="zh-TW" altLang="en-US"/>
        </a:p>
      </dgm:t>
    </dgm:pt>
    <dgm:pt modelId="{F6F70AD9-5BBC-457C-89B2-EE16A3D320E4}">
      <dgm:prSet phldrT="[文字]"/>
      <dgm:spPr/>
      <dgm:t>
        <a:bodyPr/>
        <a:lstStyle/>
        <a:p>
          <a:r>
            <a:rPr lang="en-US" altLang="zh-TW" dirty="0"/>
            <a:t>now</a:t>
          </a:r>
          <a:endParaRPr lang="zh-TW" altLang="en-US" dirty="0"/>
        </a:p>
      </dgm:t>
    </dgm:pt>
    <dgm:pt modelId="{FA4F02C8-2DC4-427C-9966-A81BB5797123}" type="parTrans" cxnId="{FD4B737A-5371-4A39-8217-00ABE3BE1F2C}">
      <dgm:prSet/>
      <dgm:spPr/>
      <dgm:t>
        <a:bodyPr/>
        <a:lstStyle/>
        <a:p>
          <a:endParaRPr lang="zh-TW" altLang="en-US"/>
        </a:p>
      </dgm:t>
    </dgm:pt>
    <dgm:pt modelId="{D05FDD45-4B0C-4F7C-BE82-5FE8769E3DA8}" type="sibTrans" cxnId="{FD4B737A-5371-4A39-8217-00ABE3BE1F2C}">
      <dgm:prSet/>
      <dgm:spPr/>
      <dgm:t>
        <a:bodyPr/>
        <a:lstStyle/>
        <a:p>
          <a:endParaRPr lang="zh-TW" altLang="en-US"/>
        </a:p>
      </dgm:t>
    </dgm:pt>
    <dgm:pt modelId="{60DDB1CA-F209-45CE-BAF8-F5F8C0B08FAF}">
      <dgm:prSet phldrT="[文字]"/>
      <dgm:spPr/>
      <dgm:t>
        <a:bodyPr/>
        <a:lstStyle/>
        <a:p>
          <a:r>
            <a:rPr lang="en-US" altLang="zh-TW" dirty="0"/>
            <a:t>* Factories are still here but the uses are changed.</a:t>
          </a:r>
        </a:p>
        <a:p>
          <a:endParaRPr lang="zh-TW" altLang="en-US" dirty="0"/>
        </a:p>
      </dgm:t>
    </dgm:pt>
    <dgm:pt modelId="{CE2EBE87-DACF-42BB-8E13-2DB735111B38}" type="parTrans" cxnId="{B1C8C251-380F-46FE-9BC8-8FC68ECA58E7}">
      <dgm:prSet/>
      <dgm:spPr/>
      <dgm:t>
        <a:bodyPr/>
        <a:lstStyle/>
        <a:p>
          <a:endParaRPr lang="zh-TW" altLang="en-US"/>
        </a:p>
      </dgm:t>
    </dgm:pt>
    <dgm:pt modelId="{13D114A3-231B-4486-B1F6-EDD2FC66836B}" type="sibTrans" cxnId="{B1C8C251-380F-46FE-9BC8-8FC68ECA58E7}">
      <dgm:prSet/>
      <dgm:spPr/>
      <dgm:t>
        <a:bodyPr/>
        <a:lstStyle/>
        <a:p>
          <a:endParaRPr lang="zh-TW" altLang="en-US"/>
        </a:p>
      </dgm:t>
    </dgm:pt>
    <dgm:pt modelId="{EFCC6743-9172-4E73-8900-D7B7EC77A926}" type="pres">
      <dgm:prSet presAssocID="{33A21BA7-C4BD-4136-A05D-619390440DAF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EBBBD29-AF5F-4E9A-8814-A451266325B3}" type="pres">
      <dgm:prSet presAssocID="{991218DA-109D-4CC8-89F0-0BF14D984D3C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B48E551D-EE0A-414E-B9E4-B4766FB8C565}" type="pres">
      <dgm:prSet presAssocID="{991218DA-109D-4CC8-89F0-0BF14D984D3C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17F706C0-8402-439F-B20A-D82AD8C19559}" type="pres">
      <dgm:prSet presAssocID="{9F53870E-5E8E-466F-882D-00BA9663052F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FFC3698D-E506-4DD3-8614-47F48931FA14}" type="pres">
      <dgm:prSet presAssocID="{9F53870E-5E8E-466F-882D-00BA9663052F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C9A29294-C3BA-4E3B-9445-4C74D7F7134A}" type="pres">
      <dgm:prSet presAssocID="{F6F70AD9-5BBC-457C-89B2-EE16A3D320E4}" presName="parentText3" presStyleLbl="node1" presStyleIdx="2" presStyleCnt="3" custLinFactNeighborX="1351" custLinFactNeighborY="-890">
        <dgm:presLayoutVars>
          <dgm:chMax/>
          <dgm:chPref val="3"/>
          <dgm:bulletEnabled val="1"/>
        </dgm:presLayoutVars>
      </dgm:prSet>
      <dgm:spPr/>
    </dgm:pt>
    <dgm:pt modelId="{9AE68C7A-439D-4C25-8C35-E74FE630CECE}" type="pres">
      <dgm:prSet presAssocID="{F6F70AD9-5BBC-457C-89B2-EE16A3D320E4}" presName="childText3" presStyleLbl="solidAlignAcc1" presStyleIdx="2" presStyleCnt="3" custLinFactNeighborX="223" custLinFactNeighborY="-2493">
        <dgm:presLayoutVars>
          <dgm:chMax val="0"/>
          <dgm:chPref val="0"/>
          <dgm:bulletEnabled val="1"/>
        </dgm:presLayoutVars>
      </dgm:prSet>
      <dgm:spPr/>
    </dgm:pt>
  </dgm:ptLst>
  <dgm:cxnLst>
    <dgm:cxn modelId="{1BFB2D5B-B253-430B-AD3F-74806B111719}" type="presOf" srcId="{9F53870E-5E8E-466F-882D-00BA9663052F}" destId="{17F706C0-8402-439F-B20A-D82AD8C19559}" srcOrd="0" destOrd="0" presId="urn:microsoft.com/office/officeart/2009/3/layout/IncreasingArrowsProcess"/>
    <dgm:cxn modelId="{1BCA4CC4-1174-460F-882C-6B5796854665}" srcId="{9F53870E-5E8E-466F-882D-00BA9663052F}" destId="{48F7F92C-AABB-480D-BE0E-B3D09CAFA44A}" srcOrd="0" destOrd="0" parTransId="{818A9E8C-B939-4E0B-BE9D-62F614EC1034}" sibTransId="{E6C458F0-3872-45F5-AE39-CB3FE15FDB24}"/>
    <dgm:cxn modelId="{A740C1D6-7B3F-4446-B80E-26FCDDF1DBB6}" type="presOf" srcId="{9F1A7634-BA41-4ABA-8551-3D3F0062DE13}" destId="{B48E551D-EE0A-414E-B9E4-B4766FB8C565}" srcOrd="0" destOrd="0" presId="urn:microsoft.com/office/officeart/2009/3/layout/IncreasingArrowsProcess"/>
    <dgm:cxn modelId="{FD4B737A-5371-4A39-8217-00ABE3BE1F2C}" srcId="{33A21BA7-C4BD-4136-A05D-619390440DAF}" destId="{F6F70AD9-5BBC-457C-89B2-EE16A3D320E4}" srcOrd="2" destOrd="0" parTransId="{FA4F02C8-2DC4-427C-9966-A81BB5797123}" sibTransId="{D05FDD45-4B0C-4F7C-BE82-5FE8769E3DA8}"/>
    <dgm:cxn modelId="{52BFB170-DAB6-4E22-903C-1B33618A9A8D}" type="presOf" srcId="{33A21BA7-C4BD-4136-A05D-619390440DAF}" destId="{EFCC6743-9172-4E73-8900-D7B7EC77A926}" srcOrd="0" destOrd="0" presId="urn:microsoft.com/office/officeart/2009/3/layout/IncreasingArrowsProcess"/>
    <dgm:cxn modelId="{0C33FFF2-8F95-4E80-BCED-F4CFDC75A225}" type="presOf" srcId="{60DDB1CA-F209-45CE-BAF8-F5F8C0B08FAF}" destId="{9AE68C7A-439D-4C25-8C35-E74FE630CECE}" srcOrd="0" destOrd="0" presId="urn:microsoft.com/office/officeart/2009/3/layout/IncreasingArrowsProcess"/>
    <dgm:cxn modelId="{67034389-3A1A-4C10-8EBD-4901E3B76C15}" type="presOf" srcId="{48F7F92C-AABB-480D-BE0E-B3D09CAFA44A}" destId="{FFC3698D-E506-4DD3-8614-47F48931FA14}" srcOrd="0" destOrd="0" presId="urn:microsoft.com/office/officeart/2009/3/layout/IncreasingArrowsProcess"/>
    <dgm:cxn modelId="{98A801D4-4098-4C78-ACA8-F544136ED0E0}" srcId="{991218DA-109D-4CC8-89F0-0BF14D984D3C}" destId="{9F1A7634-BA41-4ABA-8551-3D3F0062DE13}" srcOrd="0" destOrd="0" parTransId="{663BAF1B-0804-4D23-9F74-49DE8BC30743}" sibTransId="{678D1ABA-CE1C-444D-B22E-86C7BACB9530}"/>
    <dgm:cxn modelId="{9BA60279-B5DA-4791-AE92-A35CAFCFDA8C}" type="presOf" srcId="{991218DA-109D-4CC8-89F0-0BF14D984D3C}" destId="{DEBBBD29-AF5F-4E9A-8814-A451266325B3}" srcOrd="0" destOrd="0" presId="urn:microsoft.com/office/officeart/2009/3/layout/IncreasingArrowsProcess"/>
    <dgm:cxn modelId="{8A92FFFE-8A58-43D5-9BFA-FEAAED5B9551}" srcId="{33A21BA7-C4BD-4136-A05D-619390440DAF}" destId="{991218DA-109D-4CC8-89F0-0BF14D984D3C}" srcOrd="0" destOrd="0" parTransId="{25BFDB19-8625-420F-9D21-55ED7D77C9F3}" sibTransId="{94F864CC-F307-403B-B12C-2783718B3417}"/>
    <dgm:cxn modelId="{B1C8C251-380F-46FE-9BC8-8FC68ECA58E7}" srcId="{F6F70AD9-5BBC-457C-89B2-EE16A3D320E4}" destId="{60DDB1CA-F209-45CE-BAF8-F5F8C0B08FAF}" srcOrd="0" destOrd="0" parTransId="{CE2EBE87-DACF-42BB-8E13-2DB735111B38}" sibTransId="{13D114A3-231B-4486-B1F6-EDD2FC66836B}"/>
    <dgm:cxn modelId="{5812F244-E6BD-4930-B16B-E7F3D82134C2}" srcId="{33A21BA7-C4BD-4136-A05D-619390440DAF}" destId="{9F53870E-5E8E-466F-882D-00BA9663052F}" srcOrd="1" destOrd="0" parTransId="{5CB18B8D-2AAF-4270-88DA-C912D24674AE}" sibTransId="{D34B735A-8E32-4E49-819F-C576374A9B87}"/>
    <dgm:cxn modelId="{96049DAF-0021-4E09-93A8-310ADD2DE843}" type="presOf" srcId="{F6F70AD9-5BBC-457C-89B2-EE16A3D320E4}" destId="{C9A29294-C3BA-4E3B-9445-4C74D7F7134A}" srcOrd="0" destOrd="0" presId="urn:microsoft.com/office/officeart/2009/3/layout/IncreasingArrowsProcess"/>
    <dgm:cxn modelId="{D3FC115D-4D20-45C2-8A1C-2DD9A4E9B242}" type="presParOf" srcId="{EFCC6743-9172-4E73-8900-D7B7EC77A926}" destId="{DEBBBD29-AF5F-4E9A-8814-A451266325B3}" srcOrd="0" destOrd="0" presId="urn:microsoft.com/office/officeart/2009/3/layout/IncreasingArrowsProcess"/>
    <dgm:cxn modelId="{1CF98873-EBB4-46B9-9947-A4044DBDC25D}" type="presParOf" srcId="{EFCC6743-9172-4E73-8900-D7B7EC77A926}" destId="{B48E551D-EE0A-414E-B9E4-B4766FB8C565}" srcOrd="1" destOrd="0" presId="urn:microsoft.com/office/officeart/2009/3/layout/IncreasingArrowsProcess"/>
    <dgm:cxn modelId="{7593211A-DA29-42A8-8DEF-BA6934C6DD71}" type="presParOf" srcId="{EFCC6743-9172-4E73-8900-D7B7EC77A926}" destId="{17F706C0-8402-439F-B20A-D82AD8C19559}" srcOrd="2" destOrd="0" presId="urn:microsoft.com/office/officeart/2009/3/layout/IncreasingArrowsProcess"/>
    <dgm:cxn modelId="{1598FA0A-1447-4BD4-AEB0-7D29C5BD436A}" type="presParOf" srcId="{EFCC6743-9172-4E73-8900-D7B7EC77A926}" destId="{FFC3698D-E506-4DD3-8614-47F48931FA14}" srcOrd="3" destOrd="0" presId="urn:microsoft.com/office/officeart/2009/3/layout/IncreasingArrowsProcess"/>
    <dgm:cxn modelId="{0B6051F0-A55B-4B0B-BC8D-5E984B08FED5}" type="presParOf" srcId="{EFCC6743-9172-4E73-8900-D7B7EC77A926}" destId="{C9A29294-C3BA-4E3B-9445-4C74D7F7134A}" srcOrd="4" destOrd="0" presId="urn:microsoft.com/office/officeart/2009/3/layout/IncreasingArrowsProcess"/>
    <dgm:cxn modelId="{6F35EAA8-D472-4DE4-87CE-F90D51DC5384}" type="presParOf" srcId="{EFCC6743-9172-4E73-8900-D7B7EC77A926}" destId="{9AE68C7A-439D-4C25-8C35-E74FE630CECE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BBD29-AF5F-4E9A-8814-A451266325B3}">
      <dsp:nvSpPr>
        <dsp:cNvPr id="0" name=""/>
        <dsp:cNvSpPr/>
      </dsp:nvSpPr>
      <dsp:spPr>
        <a:xfrm>
          <a:off x="23435" y="746238"/>
          <a:ext cx="8081129" cy="117692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6836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/>
            <a:t>1950s</a:t>
          </a:r>
          <a:endParaRPr lang="zh-TW" altLang="en-US" sz="2200" kern="1200" dirty="0"/>
        </a:p>
      </dsp:txBody>
      <dsp:txXfrm>
        <a:off x="23435" y="1040468"/>
        <a:ext cx="7786899" cy="588460"/>
      </dsp:txXfrm>
    </dsp:sp>
    <dsp:sp modelId="{B48E551D-EE0A-414E-B9E4-B4766FB8C565}">
      <dsp:nvSpPr>
        <dsp:cNvPr id="0" name=""/>
        <dsp:cNvSpPr/>
      </dsp:nvSpPr>
      <dsp:spPr>
        <a:xfrm>
          <a:off x="23435" y="1653813"/>
          <a:ext cx="2488987" cy="22671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* HK changed from an </a:t>
          </a:r>
          <a:r>
            <a:rPr lang="en-US" altLang="zh-TW" sz="1800" kern="1200" dirty="0" err="1"/>
            <a:t>entrepot</a:t>
          </a:r>
          <a:r>
            <a:rPr lang="en-US" altLang="zh-TW" sz="1800" kern="1200" dirty="0"/>
            <a:t> to an industrial city. (No heavy and high-polluted industries, mainly textile, light and painting industries.)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 dirty="0"/>
        </a:p>
      </dsp:txBody>
      <dsp:txXfrm>
        <a:off x="23435" y="1653813"/>
        <a:ext cx="2488987" cy="2267181"/>
      </dsp:txXfrm>
    </dsp:sp>
    <dsp:sp modelId="{17F706C0-8402-439F-B20A-D82AD8C19559}">
      <dsp:nvSpPr>
        <dsp:cNvPr id="0" name=""/>
        <dsp:cNvSpPr/>
      </dsp:nvSpPr>
      <dsp:spPr>
        <a:xfrm>
          <a:off x="2512423" y="1138544"/>
          <a:ext cx="5592141" cy="117692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6836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/>
            <a:t>1960s</a:t>
          </a:r>
          <a:endParaRPr lang="zh-TW" altLang="en-US" sz="2200" kern="1200" dirty="0"/>
        </a:p>
      </dsp:txBody>
      <dsp:txXfrm>
        <a:off x="2512423" y="1432774"/>
        <a:ext cx="5297911" cy="588460"/>
      </dsp:txXfrm>
    </dsp:sp>
    <dsp:sp modelId="{FFC3698D-E506-4DD3-8614-47F48931FA14}">
      <dsp:nvSpPr>
        <dsp:cNvPr id="0" name=""/>
        <dsp:cNvSpPr/>
      </dsp:nvSpPr>
      <dsp:spPr>
        <a:xfrm>
          <a:off x="2512423" y="2046120"/>
          <a:ext cx="2488987" cy="22671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/>
            <a:t>* Urban development</a:t>
          </a:r>
          <a:endParaRPr lang="zh-TW" altLang="en-US" sz="2200" kern="1200" dirty="0"/>
        </a:p>
      </dsp:txBody>
      <dsp:txXfrm>
        <a:off x="2512423" y="2046120"/>
        <a:ext cx="2488987" cy="2267181"/>
      </dsp:txXfrm>
    </dsp:sp>
    <dsp:sp modelId="{C9A29294-C3BA-4E3B-9445-4C74D7F7134A}">
      <dsp:nvSpPr>
        <dsp:cNvPr id="0" name=""/>
        <dsp:cNvSpPr/>
      </dsp:nvSpPr>
      <dsp:spPr>
        <a:xfrm>
          <a:off x="5024846" y="1520377"/>
          <a:ext cx="3103153" cy="117692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6836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/>
            <a:t>now</a:t>
          </a:r>
          <a:endParaRPr lang="zh-TW" altLang="en-US" sz="2200" kern="1200" dirty="0"/>
        </a:p>
      </dsp:txBody>
      <dsp:txXfrm>
        <a:off x="5024846" y="1814607"/>
        <a:ext cx="2808923" cy="588460"/>
      </dsp:txXfrm>
    </dsp:sp>
    <dsp:sp modelId="{9AE68C7A-439D-4C25-8C35-E74FE630CECE}">
      <dsp:nvSpPr>
        <dsp:cNvPr id="0" name=""/>
        <dsp:cNvSpPr/>
      </dsp:nvSpPr>
      <dsp:spPr>
        <a:xfrm>
          <a:off x="5006961" y="2382733"/>
          <a:ext cx="2488987" cy="22340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/>
            <a:t>* Factories are still here but the uses are changed.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200" kern="1200" dirty="0"/>
        </a:p>
      </dsp:txBody>
      <dsp:txXfrm>
        <a:off x="5006961" y="2382733"/>
        <a:ext cx="2488987" cy="2234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061C5132-FFA3-4B02-9F09-22FCF40EFA74}" type="datetimeFigureOut">
              <a:rPr lang="en-US" altLang="zh-TW" smtClean="0"/>
              <a:t>4/5/2016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DB3C20D7-F8F1-4196-9585-26F31AFC85C9}" type="slidenum">
              <a:rPr lang="zh-TW" smtClean="0"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168162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0B6E42C9-243F-4DC5-AFF6-9D56B5FA9D63}" type="datetimeFigureOut">
              <a:t>5/4/2016</a:t>
            </a:fld>
            <a:endParaRPr 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8DAEC444-603B-4F09-9A06-5917518DD901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87425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invGray">
          <a:xfrm>
            <a:off x="0" y="3936697"/>
            <a:ext cx="12192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8201" y="4114800"/>
            <a:ext cx="10515598" cy="1158446"/>
          </a:xfrm>
        </p:spPr>
        <p:txBody>
          <a:bodyPr anchor="b">
            <a:normAutofit/>
          </a:bodyPr>
          <a:lstStyle>
            <a:lvl1pPr algn="l" latinLnBrk="0">
              <a:defRPr lang="zh-TW" sz="52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8201" y="5338170"/>
            <a:ext cx="10515598" cy="474836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 sz="2400">
                <a:solidFill>
                  <a:schemeClr val="accent1"/>
                </a:solidFill>
              </a:defRPr>
            </a:lvl1pPr>
            <a:lvl2pPr marL="457200" indent="0" algn="ctr" latinLnBrk="0">
              <a:buNone/>
              <a:defRPr lang="zh-TW" sz="2000"/>
            </a:lvl2pPr>
            <a:lvl3pPr marL="914400" indent="0" algn="ctr" latinLnBrk="0">
              <a:buNone/>
              <a:defRPr lang="zh-TW" sz="1800"/>
            </a:lvl3pPr>
            <a:lvl4pPr marL="1371600" indent="0" algn="ctr" latinLnBrk="0">
              <a:buNone/>
              <a:defRPr lang="zh-TW" sz="1600"/>
            </a:lvl4pPr>
            <a:lvl5pPr marL="1828800" indent="0" algn="ctr" latinLnBrk="0">
              <a:buNone/>
              <a:defRPr lang="zh-TW" sz="1600"/>
            </a:lvl5pPr>
            <a:lvl6pPr marL="2286000" indent="0" algn="ctr" latinLnBrk="0">
              <a:buNone/>
              <a:defRPr lang="zh-TW" sz="1600"/>
            </a:lvl6pPr>
            <a:lvl7pPr marL="2743200" indent="0" algn="ctr" latinLnBrk="0">
              <a:buNone/>
              <a:defRPr lang="zh-TW" sz="1600"/>
            </a:lvl7pPr>
            <a:lvl8pPr marL="3200400" indent="0" algn="ctr" latinLnBrk="0">
              <a:buNone/>
              <a:defRPr lang="zh-TW" sz="1600"/>
            </a:lvl8pPr>
            <a:lvl9pPr marL="3657600" indent="0" algn="ctr" latinLnBrk="0">
              <a:buNone/>
              <a:defRPr lang="zh-TW" sz="1600"/>
            </a:lvl9pPr>
          </a:lstStyle>
          <a:p>
            <a:r>
              <a:rPr lang="zh-TW" altLang="en-US"/>
              <a:t>按一下以編輯母片副標題樣式</a:t>
            </a:r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垂直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9741693" y="365125"/>
            <a:ext cx="1600200" cy="5811838"/>
          </a:xfrm>
        </p:spPr>
        <p:txBody>
          <a:bodyPr vert="eaVert"/>
          <a:lstStyle>
            <a:lvl1pPr latinLnBrk="0">
              <a:defRPr lang="zh-TW"/>
            </a:lvl1pPr>
          </a:lstStyle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5344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ltGray">
          <a:xfrm>
            <a:off x="0" y="3276600"/>
            <a:ext cx="12192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1248" y="3429000"/>
            <a:ext cx="9601200" cy="1838519"/>
          </a:xfrm>
        </p:spPr>
        <p:txBody>
          <a:bodyPr anchor="b">
            <a:normAutofit/>
          </a:bodyPr>
          <a:lstStyle>
            <a:lvl1pPr latinLnBrk="0">
              <a:defRPr lang="zh-TW" sz="52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1248" y="5340096"/>
            <a:ext cx="9601200" cy="475488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zh-TW" sz="2400">
                <a:solidFill>
                  <a:schemeClr val="bg1"/>
                </a:solidFill>
              </a:defRPr>
            </a:lvl1pPr>
            <a:lvl2pPr marL="457200" indent="0" latinLnBrk="0">
              <a:buNone/>
              <a:defRPr lang="zh-TW" sz="2000"/>
            </a:lvl2pPr>
            <a:lvl3pPr marL="914400" indent="0" latinLnBrk="0">
              <a:buNone/>
              <a:defRPr lang="zh-TW" sz="1800"/>
            </a:lvl3pPr>
            <a:lvl4pPr marL="1371600" indent="0" latinLnBrk="0">
              <a:buNone/>
              <a:defRPr lang="zh-TW" sz="1600"/>
            </a:lvl4pPr>
            <a:lvl5pPr marL="1828800" indent="0" latinLnBrk="0">
              <a:buNone/>
              <a:defRPr lang="zh-TW" sz="1600"/>
            </a:lvl5pPr>
            <a:lvl6pPr marL="2286000" indent="0" latinLnBrk="0">
              <a:buNone/>
              <a:defRPr lang="zh-TW" sz="1600"/>
            </a:lvl6pPr>
            <a:lvl7pPr marL="2743200" indent="0" latinLnBrk="0">
              <a:buNone/>
              <a:defRPr lang="zh-TW" sz="1600"/>
            </a:lvl7pPr>
            <a:lvl8pPr marL="3200400" indent="0" latinLnBrk="0">
              <a:buNone/>
              <a:defRPr lang="zh-TW" sz="1600"/>
            </a:lvl8pPr>
            <a:lvl9pPr marL="3657600" indent="0" latinLnBrk="0">
              <a:buNone/>
              <a:defRPr lang="zh-TW"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29200" cy="4351338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800"/>
            </a:lvl6pPr>
            <a:lvl7pPr latinLnBrk="0">
              <a:defRPr lang="zh-TW" sz="1800"/>
            </a:lvl7pPr>
            <a:lvl8pPr latinLnBrk="0">
              <a:defRPr lang="zh-TW" sz="1800"/>
            </a:lvl8pPr>
            <a:lvl9pPr latinLnBrk="0">
              <a:defRPr lang="zh-TW" sz="18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5029200" cy="4351338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800"/>
            </a:lvl6pPr>
            <a:lvl7pPr latinLnBrk="0">
              <a:defRPr lang="zh-TW" sz="1800"/>
            </a:lvl7pPr>
            <a:lvl8pPr latinLnBrk="0">
              <a:defRPr lang="zh-TW" sz="1800"/>
            </a:lvl8pPr>
            <a:lvl9pPr latinLnBrk="0">
              <a:defRPr lang="zh-TW" sz="18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029200" cy="6858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1000"/>
              </a:spcBef>
              <a:buNone/>
              <a:defRPr lang="zh-TW" sz="20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14600"/>
            <a:ext cx="5029200" cy="3675063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326188" y="1828800"/>
            <a:ext cx="5029200" cy="685800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1000"/>
              </a:spcBef>
              <a:buNone/>
              <a:defRPr lang="zh-TW" sz="20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326188" y="2514600"/>
            <a:ext cx="5029200" cy="3675063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24800" y="1524000"/>
            <a:ext cx="3429000" cy="1905000"/>
          </a:xfrm>
        </p:spPr>
        <p:txBody>
          <a:bodyPr anchor="b">
            <a:normAutofit/>
          </a:bodyPr>
          <a:lstStyle>
            <a:lvl1pPr latinLnBrk="0">
              <a:defRPr lang="zh-TW" sz="3400"/>
            </a:lvl1pPr>
          </a:lstStyle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685800"/>
            <a:ext cx="6400800" cy="5257800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2000"/>
            </a:lvl6pPr>
            <a:lvl7pPr latinLnBrk="0">
              <a:defRPr lang="zh-TW" sz="2000"/>
            </a:lvl7pPr>
            <a:lvl8pPr latinLnBrk="0">
              <a:defRPr lang="zh-TW" sz="2000"/>
            </a:lvl8pPr>
            <a:lvl9pPr latinLnBrk="0">
              <a:defRPr lang="zh-TW"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9000" cy="1828800"/>
          </a:xfrm>
        </p:spPr>
        <p:txBody>
          <a:bodyPr/>
          <a:lstStyle>
            <a:lvl1pPr marL="0" indent="0" latinLnBrk="0"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24800" y="1527048"/>
            <a:ext cx="3429000" cy="1901952"/>
          </a:xfrm>
        </p:spPr>
        <p:txBody>
          <a:bodyPr anchor="b">
            <a:normAutofit/>
          </a:bodyPr>
          <a:lstStyle>
            <a:lvl1pPr latinLnBrk="0">
              <a:defRPr lang="zh-TW" sz="3400"/>
            </a:lvl1pPr>
          </a:lstStyle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198" y="685800"/>
            <a:ext cx="6400800" cy="5257800"/>
          </a:xfrm>
        </p:spPr>
        <p:txBody>
          <a:bodyPr/>
          <a:lstStyle>
            <a:lvl1pPr marL="0" indent="0" algn="ctr" latinLnBrk="0">
              <a:buNone/>
              <a:defRPr lang="zh-TW" sz="32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8999" cy="1828800"/>
          </a:xfrm>
        </p:spPr>
        <p:txBody>
          <a:bodyPr/>
          <a:lstStyle>
            <a:lvl1pPr marL="0" indent="0" latinLnBrk="0"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t>5/4/2016</a:t>
            </a:fld>
            <a:endParaRPr 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 bwMode="invGray">
          <a:xfrm>
            <a:off x="0" y="6492239"/>
            <a:ext cx="12188825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9685939" y="6549715"/>
            <a:ext cx="1667860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800">
                <a:solidFill>
                  <a:schemeClr val="bg1">
                    <a:lumMod val="40000"/>
                    <a:lumOff val="6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B0FE2824-C2A0-4931-BB32-60B24BDBB3CC}" type="datetimeFigureOut">
              <a:rPr lang="en-US" altLang="zh-TW" smtClean="0"/>
              <a:pPr/>
              <a:t>4/5/2016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81000" y="6549715"/>
            <a:ext cx="8442158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TW" sz="800">
                <a:solidFill>
                  <a:schemeClr val="bg1">
                    <a:lumMod val="40000"/>
                    <a:lumOff val="6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353799" y="6549715"/>
            <a:ext cx="44636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800">
                <a:solidFill>
                  <a:schemeClr val="bg1">
                    <a:lumMod val="40000"/>
                    <a:lumOff val="6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B13333A4-2EF1-4B79-B68C-AB20E66B4822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sz="3400" kern="1200">
          <a:solidFill>
            <a:schemeClr val="accent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lang="zh-TW"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lang="zh-TW"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lang="zh-TW"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lang="zh-TW"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lang="zh-TW"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5" Type="http://schemas.openxmlformats.org/officeDocument/2006/relationships/hyperlink" Target="&#39321;&#28207;&#25925;&#20107;-&#36208;&#36942;&#35264;&#22616;&#20116;&#21313;&#24180;.mp4" TargetMode="External"/><Relationship Id="rId4" Type="http://schemas.openxmlformats.org/officeDocument/2006/relationships/hyperlink" Target="%5b&#34903;&#23566;&#26178;&#20809;&#27231;&#31995;&#21015;%5d%20&#35264;&#22616;&#65293;&#38283;&#28304;&#36947;(&#29694;&#22312;&#21450;&#26410;&#20358;&#31687;).mp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%5b&#34903;&#23566;&#26178;&#20809;&#27231;&#31995;&#21015;%5d%20&#35264;&#22616;&#65293;&#38283;&#28304;&#36947;(&#27511;&#21490;&#31687;).mp4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hyperlink" Target="&#39321;&#28207;&#25925;&#20107;-&#36208;&#36942;&#35264;&#22616;&#20116;&#21313;&#24180;.mp4" TargetMode="Externa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8200" y="4114800"/>
            <a:ext cx="11018439" cy="1158446"/>
          </a:xfrm>
        </p:spPr>
        <p:txBody>
          <a:bodyPr>
            <a:noAutofit/>
          </a:bodyPr>
          <a:lstStyle/>
          <a:p>
            <a:r>
              <a:rPr lang="en-US" altLang="zh-TW" sz="4400" b="1" dirty="0"/>
              <a:t>Global Shift of Manufacturing Industries</a:t>
            </a:r>
            <a:endParaRPr lang="zh-TW" sz="44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Pull and Push Factors that industries leave HK (Experiential Learning)</a:t>
            </a:r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14272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Factors that manufacturing industries leave HK</a:t>
            </a:r>
            <a:endParaRPr lang="zh-TW" b="1" dirty="0"/>
          </a:p>
        </p:txBody>
      </p:sp>
      <p:sp>
        <p:nvSpPr>
          <p:cNvPr id="3" name="文字方塊 2"/>
          <p:cNvSpPr txBox="1"/>
          <p:nvPr/>
        </p:nvSpPr>
        <p:spPr>
          <a:xfrm>
            <a:off x="479376" y="1764472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>
                <a:solidFill>
                  <a:srgbClr val="FFFF00"/>
                </a:solidFill>
              </a:rPr>
              <a:t>Low wages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899756" y="351727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>
                <a:solidFill>
                  <a:srgbClr val="FFFF00"/>
                </a:solidFill>
              </a:rPr>
              <a:t>Close to HK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51384" y="2894410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>
                <a:solidFill>
                  <a:srgbClr val="FFFF00"/>
                </a:solidFill>
              </a:rPr>
              <a:t>Cheap land rent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163452" y="4416248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>
                <a:solidFill>
                  <a:srgbClr val="FFFF00"/>
                </a:solidFill>
              </a:rPr>
              <a:t>Increase in wages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796300" y="2595075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>
                <a:solidFill>
                  <a:srgbClr val="FFFF00"/>
                </a:solidFill>
              </a:rPr>
              <a:t>Lack of government support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896200" y="1589311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>
                <a:solidFill>
                  <a:srgbClr val="FFFF00"/>
                </a:solidFill>
              </a:rPr>
              <a:t>Rise in land rent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702187" y="4662469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>
                <a:solidFill>
                  <a:srgbClr val="FFFF00"/>
                </a:solidFill>
              </a:rPr>
              <a:t>Strict pollution controls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431704" y="2095005"/>
            <a:ext cx="4968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200" b="1" dirty="0" err="1">
                <a:solidFill>
                  <a:srgbClr val="FFFF00"/>
                </a:solidFill>
              </a:rPr>
              <a:t>Favourable</a:t>
            </a:r>
            <a:r>
              <a:rPr lang="en-US" altLang="zh-HK" sz="3200" b="1" dirty="0">
                <a:solidFill>
                  <a:srgbClr val="FFFF00"/>
                </a:solidFill>
              </a:rPr>
              <a:t> government policies</a:t>
            </a:r>
            <a:endParaRPr lang="zh-HK" alt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58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969099"/>
              </p:ext>
            </p:extLst>
          </p:nvPr>
        </p:nvGraphicFramePr>
        <p:xfrm>
          <a:off x="911424" y="1340768"/>
          <a:ext cx="10225137" cy="3358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112569">
                  <a:extLst>
                    <a:ext uri="{9D8B030D-6E8A-4147-A177-3AD203B41FA5}">
                      <a16:colId xmlns:a16="http://schemas.microsoft.com/office/drawing/2014/main" val="1488628349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15089473"/>
                    </a:ext>
                  </a:extLst>
                </a:gridCol>
              </a:tblGrid>
              <a:tr h="671704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3600" dirty="0">
                          <a:solidFill>
                            <a:srgbClr val="FFFF00"/>
                          </a:solidFill>
                        </a:rPr>
                        <a:t>Pull Factors</a:t>
                      </a:r>
                      <a:endParaRPr lang="zh-HK" altLang="en-US" sz="36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3600" b="1" dirty="0">
                          <a:solidFill>
                            <a:srgbClr val="FFFF00"/>
                          </a:solidFill>
                        </a:rPr>
                        <a:t>Push</a:t>
                      </a:r>
                      <a:r>
                        <a:rPr lang="en-US" altLang="zh-HK" sz="3600" b="1" baseline="0" dirty="0">
                          <a:solidFill>
                            <a:srgbClr val="FFFF00"/>
                          </a:solidFill>
                        </a:rPr>
                        <a:t> Factors</a:t>
                      </a:r>
                      <a:endParaRPr lang="zh-HK" altLang="en-US" sz="36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259605"/>
                  </a:ext>
                </a:extLst>
              </a:tr>
              <a:tr h="671704"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1. Low wages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1. Increase in wages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99616281"/>
                  </a:ext>
                </a:extLst>
              </a:tr>
              <a:tr h="671704"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2. Cheaper land rent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2. Rise</a:t>
                      </a:r>
                      <a:r>
                        <a:rPr lang="en-US" altLang="zh-HK" sz="2400" baseline="0" dirty="0">
                          <a:solidFill>
                            <a:schemeClr val="tx1"/>
                          </a:solidFill>
                        </a:rPr>
                        <a:t> in land rent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60288"/>
                  </a:ext>
                </a:extLst>
              </a:tr>
              <a:tr h="671704"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n-US" altLang="zh-HK" sz="2400" dirty="0" err="1">
                          <a:solidFill>
                            <a:schemeClr val="tx1"/>
                          </a:solidFill>
                        </a:rPr>
                        <a:t>Favourable</a:t>
                      </a:r>
                      <a:r>
                        <a:rPr lang="en-US" altLang="zh-HK" sz="2400" baseline="0" dirty="0">
                          <a:solidFill>
                            <a:schemeClr val="tx1"/>
                          </a:solidFill>
                        </a:rPr>
                        <a:t> government policies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3. Lack</a:t>
                      </a:r>
                      <a:r>
                        <a:rPr lang="en-US" altLang="zh-HK" sz="2400" baseline="0" dirty="0">
                          <a:solidFill>
                            <a:schemeClr val="tx1"/>
                          </a:solidFill>
                        </a:rPr>
                        <a:t> of government support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679964"/>
                  </a:ext>
                </a:extLst>
              </a:tr>
              <a:tr h="671704"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4. Close</a:t>
                      </a:r>
                      <a:r>
                        <a:rPr lang="en-US" altLang="zh-HK" sz="2400" baseline="0" dirty="0">
                          <a:solidFill>
                            <a:schemeClr val="tx1"/>
                          </a:solidFill>
                        </a:rPr>
                        <a:t> to HK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2400" dirty="0">
                          <a:solidFill>
                            <a:schemeClr val="tx1"/>
                          </a:solidFill>
                        </a:rPr>
                        <a:t>4. Strict</a:t>
                      </a:r>
                      <a:r>
                        <a:rPr lang="en-US" altLang="zh-HK" sz="2400" baseline="0" dirty="0">
                          <a:solidFill>
                            <a:schemeClr val="tx1"/>
                          </a:solidFill>
                        </a:rPr>
                        <a:t> pollution controls</a:t>
                      </a:r>
                      <a:endParaRPr lang="zh-HK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55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02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1248" y="3458714"/>
            <a:ext cx="9601200" cy="1838519"/>
          </a:xfrm>
        </p:spPr>
        <p:txBody>
          <a:bodyPr/>
          <a:lstStyle/>
          <a:p>
            <a:r>
              <a:rPr lang="en-US" b="1" dirty="0"/>
              <a:t>The Present and Future of </a:t>
            </a:r>
            <a:r>
              <a:rPr lang="en-US" b="1" dirty="0" err="1"/>
              <a:t>Kwun</a:t>
            </a:r>
            <a:r>
              <a:rPr lang="en-US" b="1" dirty="0"/>
              <a:t> Tong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Dream Building</a:t>
            </a:r>
          </a:p>
        </p:txBody>
      </p:sp>
    </p:spTree>
    <p:extLst>
      <p:ext uri="{BB962C8B-B14F-4D97-AF65-F5344CB8AC3E}">
        <p14:creationId xmlns:p14="http://schemas.microsoft.com/office/powerpoint/2010/main" val="178379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6" t="9104" r="2892" b="2893"/>
          <a:stretch/>
        </p:blipFill>
        <p:spPr>
          <a:xfrm>
            <a:off x="0" y="10294"/>
            <a:ext cx="4164047" cy="280831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6" r="15776"/>
          <a:stretch/>
        </p:blipFill>
        <p:spPr>
          <a:xfrm>
            <a:off x="5807968" y="25177"/>
            <a:ext cx="2808312" cy="2778646"/>
          </a:xfrm>
          <a:prstGeom prst="rect">
            <a:avLst/>
          </a:prstGeom>
        </p:spPr>
      </p:pic>
      <p:sp>
        <p:nvSpPr>
          <p:cNvPr id="2" name="向右箭號 1"/>
          <p:cNvSpPr/>
          <p:nvPr/>
        </p:nvSpPr>
        <p:spPr>
          <a:xfrm>
            <a:off x="4445947" y="1196752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"/>
          <a:stretch/>
        </p:blipFill>
        <p:spPr>
          <a:xfrm>
            <a:off x="2567608" y="3478885"/>
            <a:ext cx="4104456" cy="293739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2"/>
          <a:stretch/>
        </p:blipFill>
        <p:spPr>
          <a:xfrm>
            <a:off x="8086866" y="3478885"/>
            <a:ext cx="3950853" cy="2937394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>
            <a:off x="6852084" y="4365104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8976320" y="1052736"/>
            <a:ext cx="237626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School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-14635" y="4149080"/>
            <a:ext cx="2376264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Organic Farming/</a:t>
            </a:r>
          </a:p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Gym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43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向右箭號 3"/>
          <p:cNvSpPr/>
          <p:nvPr/>
        </p:nvSpPr>
        <p:spPr>
          <a:xfrm>
            <a:off x="4079776" y="1196752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1"/>
          <a:stretch/>
        </p:blipFill>
        <p:spPr>
          <a:xfrm>
            <a:off x="191344" y="188640"/>
            <a:ext cx="3703340" cy="270892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" r="3801" b="2850"/>
          <a:stretch/>
        </p:blipFill>
        <p:spPr>
          <a:xfrm rot="5400000">
            <a:off x="4811389" y="500869"/>
            <a:ext cx="3528392" cy="2454019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6802361" y="5085184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244" y="4218467"/>
            <a:ext cx="3799819" cy="253321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4162772"/>
            <a:ext cx="4063380" cy="2708920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8976320" y="1052736"/>
            <a:ext cx="237626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zh-HK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91344" y="4731241"/>
            <a:ext cx="2550602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Creative industrial </a:t>
            </a:r>
            <a:r>
              <a:rPr lang="en-US" altLang="zh-HK" sz="4000" dirty="0" err="1">
                <a:solidFill>
                  <a:srgbClr val="FF0000"/>
                </a:solidFill>
              </a:rPr>
              <a:t>centre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向右箭號 1"/>
          <p:cNvSpPr/>
          <p:nvPr/>
        </p:nvSpPr>
        <p:spPr>
          <a:xfrm>
            <a:off x="4079776" y="1196752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" name="向右箭號 2"/>
          <p:cNvSpPr/>
          <p:nvPr/>
        </p:nvSpPr>
        <p:spPr>
          <a:xfrm>
            <a:off x="4429820" y="4365104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66328"/>
            <a:ext cx="3672408" cy="244827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5"/>
          <a:stretch/>
        </p:blipFill>
        <p:spPr>
          <a:xfrm>
            <a:off x="5391441" y="0"/>
            <a:ext cx="4099384" cy="302095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/>
          <a:stretch/>
        </p:blipFill>
        <p:spPr>
          <a:xfrm>
            <a:off x="0" y="3216663"/>
            <a:ext cx="4423420" cy="335699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"/>
          <a:stretch/>
        </p:blipFill>
        <p:spPr>
          <a:xfrm>
            <a:off x="5500886" y="3311718"/>
            <a:ext cx="4549477" cy="2970868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9710116" y="842809"/>
            <a:ext cx="2376264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Food Chain Store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9984432" y="4077072"/>
            <a:ext cx="2101948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3200" dirty="0">
                <a:solidFill>
                  <a:srgbClr val="FF0000"/>
                </a:solidFill>
              </a:rPr>
              <a:t>Shopping Mall</a:t>
            </a:r>
            <a:endParaRPr lang="zh-HK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32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向右箭號 3"/>
          <p:cNvSpPr/>
          <p:nvPr/>
        </p:nvSpPr>
        <p:spPr>
          <a:xfrm>
            <a:off x="3721534" y="1157964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5" name="向右箭號 4"/>
          <p:cNvSpPr/>
          <p:nvPr/>
        </p:nvSpPr>
        <p:spPr>
          <a:xfrm>
            <a:off x="4223792" y="4625482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/>
          <a:stretch/>
        </p:blipFill>
        <p:spPr>
          <a:xfrm>
            <a:off x="119336" y="260648"/>
            <a:ext cx="3528392" cy="265872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460" y="91136"/>
            <a:ext cx="4711452" cy="314096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9" r="18698"/>
          <a:stretch/>
        </p:blipFill>
        <p:spPr>
          <a:xfrm>
            <a:off x="5696478" y="3501008"/>
            <a:ext cx="3431923" cy="314283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4" r="11772"/>
          <a:stretch/>
        </p:blipFill>
        <p:spPr>
          <a:xfrm>
            <a:off x="191344" y="3334638"/>
            <a:ext cx="3744416" cy="344578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9619530" y="1124850"/>
            <a:ext cx="257247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Aquarium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9336360" y="4703586"/>
            <a:ext cx="2376264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Different type of shops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86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向右箭號 3"/>
          <p:cNvSpPr/>
          <p:nvPr/>
        </p:nvSpPr>
        <p:spPr>
          <a:xfrm>
            <a:off x="4511824" y="1968397"/>
            <a:ext cx="1080120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r="10861"/>
          <a:stretch/>
        </p:blipFill>
        <p:spPr>
          <a:xfrm>
            <a:off x="119336" y="476672"/>
            <a:ext cx="4392488" cy="298345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17677" y="109887"/>
            <a:ext cx="3064804" cy="408640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9782621" y="1241684"/>
            <a:ext cx="2376264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HK" sz="4000" dirty="0">
                <a:solidFill>
                  <a:srgbClr val="FF0000"/>
                </a:solidFill>
              </a:rPr>
              <a:t>Karaoke/hotel</a:t>
            </a:r>
            <a:endParaRPr lang="zh-HK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806276" y="4032588"/>
            <a:ext cx="9601200" cy="1838519"/>
          </a:xfrm>
        </p:spPr>
        <p:txBody>
          <a:bodyPr/>
          <a:lstStyle/>
          <a:p>
            <a:r>
              <a:rPr lang="en-US" b="1" dirty="0"/>
              <a:t>The above are the Present </a:t>
            </a:r>
            <a:r>
              <a:rPr lang="en-US" b="1" dirty="0" err="1"/>
              <a:t>Kwun</a:t>
            </a:r>
            <a:r>
              <a:rPr lang="en-US" b="1" dirty="0"/>
              <a:t> Tong and your DREAM </a:t>
            </a:r>
            <a:r>
              <a:rPr lang="en-US" b="1" dirty="0" err="1"/>
              <a:t>Kwun</a:t>
            </a:r>
            <a:r>
              <a:rPr lang="en-US" b="1" dirty="0"/>
              <a:t> Tong.</a:t>
            </a:r>
            <a:br>
              <a:rPr lang="en-US" b="1" dirty="0"/>
            </a:br>
            <a:r>
              <a:rPr lang="en-US" altLang="zh-TW" b="1" dirty="0"/>
              <a:t>But, the future of </a:t>
            </a:r>
            <a:r>
              <a:rPr lang="en-US" altLang="zh-TW" b="1" dirty="0" err="1"/>
              <a:t>Kwun</a:t>
            </a:r>
            <a:r>
              <a:rPr lang="en-US" altLang="zh-TW" b="1" dirty="0"/>
              <a:t> Tong is…….</a:t>
            </a:r>
            <a:endParaRPr lang="en-US" b="1" dirty="0"/>
          </a:p>
        </p:txBody>
      </p:sp>
      <p:sp>
        <p:nvSpPr>
          <p:cNvPr id="13" name="矩形 12"/>
          <p:cNvSpPr/>
          <p:nvPr/>
        </p:nvSpPr>
        <p:spPr>
          <a:xfrm>
            <a:off x="6672064" y="6033537"/>
            <a:ext cx="4942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4" action="ppaction://hlinkfile"/>
              </a:rPr>
              <a:t>[</a:t>
            </a:r>
            <a:r>
              <a:rPr lang="zh-TW" altLang="en-US" dirty="0">
                <a:hlinkClick r:id="rId4" action="ppaction://hlinkfile"/>
              </a:rPr>
              <a:t>街導時光機系列</a:t>
            </a:r>
            <a:r>
              <a:rPr lang="en-US" altLang="zh-TW" dirty="0">
                <a:hlinkClick r:id="rId4" action="ppaction://hlinkfile"/>
              </a:rPr>
              <a:t>] </a:t>
            </a:r>
            <a:r>
              <a:rPr lang="zh-TW" altLang="en-US" dirty="0">
                <a:hlinkClick r:id="rId4" action="ppaction://hlinkfile"/>
              </a:rPr>
              <a:t>觀塘－開源道</a:t>
            </a:r>
            <a:r>
              <a:rPr lang="en-US" altLang="zh-TW" dirty="0">
                <a:hlinkClick r:id="rId4" action="ppaction://hlinkfile"/>
              </a:rPr>
              <a:t>(</a:t>
            </a:r>
            <a:r>
              <a:rPr lang="zh-TW" altLang="en-US" dirty="0">
                <a:hlinkClick r:id="rId4" action="ppaction://hlinkfile"/>
              </a:rPr>
              <a:t>現在及未來篇</a:t>
            </a:r>
            <a:r>
              <a:rPr lang="en-US" altLang="zh-TW" dirty="0">
                <a:hlinkClick r:id="rId4" action="ppaction://hlinkfile"/>
              </a:rPr>
              <a:t>)</a:t>
            </a:r>
            <a:endParaRPr lang="zh-HK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8976320" y="5301208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hlinkClick r:id="rId5" action="ppaction://hlinkfile"/>
              </a:rPr>
              <a:t>香港故事-走過觀塘五十年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43780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7408" y="0"/>
            <a:ext cx="10515600" cy="1145224"/>
          </a:xfrm>
        </p:spPr>
        <p:txBody>
          <a:bodyPr/>
          <a:lstStyle/>
          <a:p>
            <a:r>
              <a:rPr lang="en-US" b="1" dirty="0"/>
              <a:t>Peer Assessment Results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172543"/>
              </p:ext>
            </p:extLst>
          </p:nvPr>
        </p:nvGraphicFramePr>
        <p:xfrm>
          <a:off x="1055440" y="1268760"/>
          <a:ext cx="10009114" cy="480536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92541">
                  <a:extLst>
                    <a:ext uri="{9D8B030D-6E8A-4147-A177-3AD203B41FA5}">
                      <a16:colId xmlns:a16="http://schemas.microsoft.com/office/drawing/2014/main" val="4087540093"/>
                    </a:ext>
                  </a:extLst>
                </a:gridCol>
                <a:gridCol w="520559">
                  <a:extLst>
                    <a:ext uri="{9D8B030D-6E8A-4147-A177-3AD203B41FA5}">
                      <a16:colId xmlns:a16="http://schemas.microsoft.com/office/drawing/2014/main" val="459518257"/>
                    </a:ext>
                  </a:extLst>
                </a:gridCol>
                <a:gridCol w="522864">
                  <a:extLst>
                    <a:ext uri="{9D8B030D-6E8A-4147-A177-3AD203B41FA5}">
                      <a16:colId xmlns:a16="http://schemas.microsoft.com/office/drawing/2014/main" val="3631887873"/>
                    </a:ext>
                  </a:extLst>
                </a:gridCol>
                <a:gridCol w="522864">
                  <a:extLst>
                    <a:ext uri="{9D8B030D-6E8A-4147-A177-3AD203B41FA5}">
                      <a16:colId xmlns:a16="http://schemas.microsoft.com/office/drawing/2014/main" val="1909556539"/>
                    </a:ext>
                  </a:extLst>
                </a:gridCol>
                <a:gridCol w="597559">
                  <a:extLst>
                    <a:ext uri="{9D8B030D-6E8A-4147-A177-3AD203B41FA5}">
                      <a16:colId xmlns:a16="http://schemas.microsoft.com/office/drawing/2014/main" val="3884366550"/>
                    </a:ext>
                  </a:extLst>
                </a:gridCol>
                <a:gridCol w="672254">
                  <a:extLst>
                    <a:ext uri="{9D8B030D-6E8A-4147-A177-3AD203B41FA5}">
                      <a16:colId xmlns:a16="http://schemas.microsoft.com/office/drawing/2014/main" val="2215573446"/>
                    </a:ext>
                  </a:extLst>
                </a:gridCol>
                <a:gridCol w="672254">
                  <a:extLst>
                    <a:ext uri="{9D8B030D-6E8A-4147-A177-3AD203B41FA5}">
                      <a16:colId xmlns:a16="http://schemas.microsoft.com/office/drawing/2014/main" val="1249785187"/>
                    </a:ext>
                  </a:extLst>
                </a:gridCol>
                <a:gridCol w="597559">
                  <a:extLst>
                    <a:ext uri="{9D8B030D-6E8A-4147-A177-3AD203B41FA5}">
                      <a16:colId xmlns:a16="http://schemas.microsoft.com/office/drawing/2014/main" val="4281875278"/>
                    </a:ext>
                  </a:extLst>
                </a:gridCol>
                <a:gridCol w="522864">
                  <a:extLst>
                    <a:ext uri="{9D8B030D-6E8A-4147-A177-3AD203B41FA5}">
                      <a16:colId xmlns:a16="http://schemas.microsoft.com/office/drawing/2014/main" val="2682455904"/>
                    </a:ext>
                  </a:extLst>
                </a:gridCol>
                <a:gridCol w="672254">
                  <a:extLst>
                    <a:ext uri="{9D8B030D-6E8A-4147-A177-3AD203B41FA5}">
                      <a16:colId xmlns:a16="http://schemas.microsoft.com/office/drawing/2014/main" val="3654391488"/>
                    </a:ext>
                  </a:extLst>
                </a:gridCol>
                <a:gridCol w="659356">
                  <a:extLst>
                    <a:ext uri="{9D8B030D-6E8A-4147-A177-3AD203B41FA5}">
                      <a16:colId xmlns:a16="http://schemas.microsoft.com/office/drawing/2014/main" val="195923966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4116907394"/>
                    </a:ext>
                  </a:extLst>
                </a:gridCol>
                <a:gridCol w="1080122">
                  <a:extLst>
                    <a:ext uri="{9D8B030D-6E8A-4147-A177-3AD203B41FA5}">
                      <a16:colId xmlns:a16="http://schemas.microsoft.com/office/drawing/2014/main" val="2076285169"/>
                    </a:ext>
                  </a:extLst>
                </a:gridCol>
              </a:tblGrid>
              <a:tr h="520661">
                <a:tc>
                  <a:txBody>
                    <a:bodyPr/>
                    <a:lstStyle/>
                    <a:p>
                      <a:r>
                        <a:rPr lang="en-US" altLang="zh-HK" dirty="0"/>
                        <a:t>Minion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67.5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61.4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117.4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176470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r>
                        <a:rPr lang="en-US" altLang="zh-HK" dirty="0" err="1"/>
                        <a:t>Gp</a:t>
                      </a:r>
                      <a:r>
                        <a:rPr lang="en-US" altLang="zh-HK" dirty="0"/>
                        <a:t> 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51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46.1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82.1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13575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r>
                        <a:rPr lang="zh-TW" altLang="en-US" dirty="0"/>
                        <a:t>貢橙擋貢和割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51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70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60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56.7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111.7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6128686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r>
                        <a:rPr lang="en-US" altLang="zh-HK" dirty="0"/>
                        <a:t>I don’t know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50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54.5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49.4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94.4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566451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50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43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576814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r>
                        <a:rPr lang="zh-TW" altLang="en-US" dirty="0"/>
                        <a:t>毒男廢青組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61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55.7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39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94.7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097810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r>
                        <a:rPr lang="en-US" altLang="zh-HK" dirty="0"/>
                        <a:t>Chubby </a:t>
                      </a:r>
                      <a:r>
                        <a:rPr lang="en-US" altLang="zh-HK" dirty="0" err="1"/>
                        <a:t>Mcdull</a:t>
                      </a:r>
                      <a:r>
                        <a:rPr lang="en-US" altLang="zh-HK" dirty="0"/>
                        <a:t> Guide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88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70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67.8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134.8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106002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r>
                        <a:rPr lang="en-US" altLang="zh-HK" dirty="0"/>
                        <a:t>Gentle Degenerate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67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43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56.9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56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112.9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239632"/>
                  </a:ext>
                </a:extLst>
              </a:tr>
              <a:tr h="520661">
                <a:tc>
                  <a:txBody>
                    <a:bodyPr/>
                    <a:lstStyle/>
                    <a:p>
                      <a:r>
                        <a:rPr lang="en-US" altLang="zh-TW" dirty="0"/>
                        <a:t>Bl</a:t>
                      </a:r>
                      <a:r>
                        <a:rPr lang="en-US" altLang="zh-HK" dirty="0"/>
                        <a:t>ack</a:t>
                      </a:r>
                      <a:r>
                        <a:rPr lang="en-US" altLang="zh-HK" baseline="0" dirty="0"/>
                        <a:t> Cat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70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58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72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45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61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>
                          <a:solidFill>
                            <a:schemeClr val="bg2"/>
                          </a:solidFill>
                        </a:rPr>
                        <a:t>61.4</a:t>
                      </a:r>
                      <a:endParaRPr lang="zh-HK" alt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59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/>
                        <a:t>120.4</a:t>
                      </a:r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030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50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All Groups observed through Five Senses</a:t>
            </a:r>
            <a:endParaRPr lang="zh-TW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013176"/>
            <a:ext cx="2119114" cy="102031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783632" y="1844824"/>
            <a:ext cx="8712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2400" dirty="0"/>
              <a:t>Many people / Foreigners / there are some shopping malls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Different kinds of food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Old and tall buildings around us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People are sending leaflets, eating, talking and selling electronic products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Restaurants, food shops, shoe shops, some make-up shops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People used smart phones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Cars (buses and trucks)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A lot of banners</a:t>
            </a:r>
          </a:p>
        </p:txBody>
      </p:sp>
    </p:spTree>
    <p:extLst>
      <p:ext uri="{BB962C8B-B14F-4D97-AF65-F5344CB8AC3E}">
        <p14:creationId xmlns:p14="http://schemas.microsoft.com/office/powerpoint/2010/main" val="68219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All Groups observed through Five Senses (Experiential Learning)</a:t>
            </a:r>
            <a:endParaRPr 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1916832"/>
            <a:ext cx="1223257" cy="145484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927648" y="1916832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2400" dirty="0"/>
              <a:t>Shop owners’ yelling   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People are doing promotion   </a:t>
            </a:r>
            <a:r>
              <a:rPr lang="en-US" altLang="zh-TW" sz="2400" dirty="0">
                <a:sym typeface="Wingdings" panose="05000000000000000000" pitchFamily="2" charset="2"/>
              </a:rPr>
              <a:t> </a:t>
            </a: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/>
              <a:t>Sounds from the cars and engines   </a:t>
            </a:r>
            <a:r>
              <a:rPr lang="en-US" altLang="zh-TW" sz="2400" dirty="0">
                <a:sym typeface="Wingdings" panose="05000000000000000000" pitchFamily="2" charset="2"/>
              </a:rPr>
              <a:t>      </a:t>
            </a: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/>
              <a:t>People are talking   </a:t>
            </a:r>
            <a:r>
              <a:rPr lang="en-US" altLang="zh-TW" sz="2400" dirty="0">
                <a:sym typeface="Wingdings" panose="05000000000000000000" pitchFamily="2" charset="2"/>
              </a:rPr>
              <a:t> </a:t>
            </a: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/>
              <a:t>Exhaust pipe from the factory building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Some shops are playing music</a:t>
            </a:r>
          </a:p>
          <a:p>
            <a:pPr marL="342900" indent="-342900">
              <a:buAutoNum type="arabicPeriod"/>
            </a:pPr>
            <a:r>
              <a:rPr lang="en-US" altLang="zh-TW" sz="2400" dirty="0"/>
              <a:t>Construction</a:t>
            </a:r>
          </a:p>
        </p:txBody>
      </p:sp>
    </p:spTree>
    <p:extLst>
      <p:ext uri="{BB962C8B-B14F-4D97-AF65-F5344CB8AC3E}">
        <p14:creationId xmlns:p14="http://schemas.microsoft.com/office/powerpoint/2010/main" val="62392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All Groups observed through Five Senses</a:t>
            </a:r>
            <a:endParaRPr 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548680"/>
            <a:ext cx="1336685" cy="141726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343472" y="1844824"/>
            <a:ext cx="82821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2400" dirty="0"/>
              <a:t>Water from the air-conditioners  </a:t>
            </a:r>
            <a:r>
              <a:rPr lang="en-US" altLang="zh-TW" sz="2400" dirty="0">
                <a:sym typeface="Wingdings" panose="05000000000000000000" pitchFamily="2" charset="2"/>
              </a:rPr>
              <a:t></a:t>
            </a: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HK" sz="2400" dirty="0"/>
              <a:t>Leaflets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Hand rail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Hit each other (crowded)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Exhaust gas is warm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Fence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Traffic lights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Wall of the buildings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Egg puff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952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All Groups observed through Five Senses</a:t>
            </a:r>
            <a:endParaRPr lang="zh-TW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714640"/>
            <a:ext cx="1506790" cy="151931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576" y="4725144"/>
            <a:ext cx="1455293" cy="15318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351584" y="1844824"/>
            <a:ext cx="5328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2400" dirty="0"/>
              <a:t>Smell of food   </a:t>
            </a:r>
            <a:r>
              <a:rPr lang="en-US" altLang="zh-TW" sz="2400" dirty="0">
                <a:sym typeface="Wingdings" panose="05000000000000000000" pitchFamily="2" charset="2"/>
              </a:rPr>
              <a:t></a:t>
            </a: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HK" sz="2400" dirty="0"/>
              <a:t>Bad Smell from cars  </a:t>
            </a:r>
            <a:r>
              <a:rPr lang="en-US" altLang="zh-TW" sz="2400" dirty="0">
                <a:sym typeface="Wingdings" panose="05000000000000000000" pitchFamily="2" charset="2"/>
              </a:rPr>
              <a:t></a:t>
            </a:r>
            <a:endParaRPr lang="en-US" altLang="zh-HK" sz="2400" dirty="0"/>
          </a:p>
          <a:p>
            <a:pPr marL="342900" indent="-342900">
              <a:buAutoNum type="arabicPeriod"/>
            </a:pPr>
            <a:r>
              <a:rPr lang="en-US" altLang="zh-HK" sz="2400" dirty="0"/>
              <a:t>People are smoking   </a:t>
            </a:r>
            <a:r>
              <a:rPr lang="en-US" altLang="zh-TW" sz="2400" dirty="0">
                <a:sym typeface="Wingdings" panose="05000000000000000000" pitchFamily="2" charset="2"/>
              </a:rPr>
              <a:t></a:t>
            </a:r>
            <a:endParaRPr lang="en-US" altLang="zh-HK" sz="2400" dirty="0"/>
          </a:p>
          <a:p>
            <a:pPr marL="342900" indent="-342900">
              <a:buAutoNum type="arabicPeriod"/>
            </a:pPr>
            <a:r>
              <a:rPr lang="en-US" altLang="zh-HK" sz="2400" dirty="0"/>
              <a:t>Bad smell from rubbish</a:t>
            </a:r>
            <a:endParaRPr lang="zh-HK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595984" y="4221088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2400" dirty="0"/>
              <a:t>Sweet (egg puff)   </a:t>
            </a:r>
            <a:r>
              <a:rPr lang="en-US" altLang="zh-TW" sz="2400" dirty="0">
                <a:sym typeface="Wingdings" panose="05000000000000000000" pitchFamily="2" charset="2"/>
              </a:rPr>
              <a:t> </a:t>
            </a: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HK" sz="2400" dirty="0"/>
              <a:t>Salty (Siu </a:t>
            </a:r>
            <a:r>
              <a:rPr lang="en-US" altLang="zh-HK" sz="2400" dirty="0" err="1"/>
              <a:t>mai</a:t>
            </a:r>
            <a:r>
              <a:rPr lang="en-US" altLang="zh-HK" sz="2400" dirty="0"/>
              <a:t>)</a:t>
            </a:r>
          </a:p>
          <a:p>
            <a:pPr marL="342900" indent="-342900">
              <a:buAutoNum type="arabicPeriod"/>
            </a:pPr>
            <a:r>
              <a:rPr lang="en-US" altLang="zh-HK" sz="2400" dirty="0"/>
              <a:t>Cold (Soft drinks)</a:t>
            </a:r>
          </a:p>
        </p:txBody>
      </p:sp>
    </p:spTree>
    <p:extLst>
      <p:ext uri="{BB962C8B-B14F-4D97-AF65-F5344CB8AC3E}">
        <p14:creationId xmlns:p14="http://schemas.microsoft.com/office/powerpoint/2010/main" val="168065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What have you learnt during and after the visit?</a:t>
            </a:r>
            <a:endParaRPr lang="zh-TW" b="1" dirty="0"/>
          </a:p>
        </p:txBody>
      </p:sp>
      <p:sp>
        <p:nvSpPr>
          <p:cNvPr id="5" name="爆炸 2 4"/>
          <p:cNvSpPr/>
          <p:nvPr/>
        </p:nvSpPr>
        <p:spPr>
          <a:xfrm>
            <a:off x="1055440" y="1347078"/>
            <a:ext cx="10081120" cy="460220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2000" b="1" dirty="0" err="1">
                <a:solidFill>
                  <a:schemeClr val="bg2"/>
                </a:solidFill>
              </a:rPr>
              <a:t>Kwun</a:t>
            </a:r>
            <a:r>
              <a:rPr lang="en-US" altLang="zh-HK" sz="2000" b="1" dirty="0">
                <a:solidFill>
                  <a:schemeClr val="bg2"/>
                </a:solidFill>
              </a:rPr>
              <a:t> Tong is really a busy and noisy district. It is very crowded. </a:t>
            </a:r>
            <a:endParaRPr lang="zh-HK" altLang="en-US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8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 your observations match with the history of </a:t>
            </a:r>
            <a:r>
              <a:rPr lang="en-US" b="1" dirty="0" err="1"/>
              <a:t>Kwun</a:t>
            </a:r>
            <a:r>
              <a:rPr lang="en-US" b="1" dirty="0"/>
              <a:t> Tong?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>
                <a:hlinkClick r:id="rId2" action="ppaction://hlinkfile"/>
              </a:rPr>
              <a:t>[</a:t>
            </a:r>
            <a:r>
              <a:rPr lang="zh-TW" altLang="en-US" dirty="0">
                <a:hlinkClick r:id="rId2" action="ppaction://hlinkfile"/>
              </a:rPr>
              <a:t>街導時光機系列</a:t>
            </a:r>
            <a:r>
              <a:rPr lang="en-US" altLang="zh-TW" dirty="0">
                <a:hlinkClick r:id="rId2" action="ppaction://hlinkfile"/>
              </a:rPr>
              <a:t>] </a:t>
            </a:r>
            <a:r>
              <a:rPr lang="zh-TW" altLang="en-US" dirty="0">
                <a:hlinkClick r:id="rId2" action="ppaction://hlinkfile"/>
              </a:rPr>
              <a:t>觀塘－開源道</a:t>
            </a:r>
            <a:r>
              <a:rPr lang="en-US" altLang="zh-TW" dirty="0">
                <a:hlinkClick r:id="rId2" action="ppaction://hlinkfile"/>
              </a:rPr>
              <a:t>(</a:t>
            </a:r>
            <a:r>
              <a:rPr lang="zh-TW" altLang="en-US" dirty="0">
                <a:hlinkClick r:id="rId2" action="ppaction://hlinkfile"/>
              </a:rPr>
              <a:t>歷史篇</a:t>
            </a:r>
            <a:r>
              <a:rPr lang="en-US" altLang="zh-TW" dirty="0">
                <a:hlinkClick r:id="rId2" action="ppaction://hlinkfile"/>
              </a:rPr>
              <a:t>)</a:t>
            </a:r>
            <a:endParaRPr 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392" y="3429000"/>
            <a:ext cx="10307598" cy="3081043"/>
          </a:xfrm>
          <a:prstGeom prst="rect">
            <a:avLst/>
          </a:prstGeom>
          <a:noFill/>
          <a:ln>
            <a:noFill/>
          </a:ln>
          <a:effectLst>
            <a:outerShdw blurRad="152400" dist="635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00" y="3995389"/>
            <a:ext cx="2922142" cy="194826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98" y="3995389"/>
            <a:ext cx="2914185" cy="194260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39" y="4007326"/>
            <a:ext cx="2878350" cy="191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6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904827"/>
              </p:ext>
            </p:extLst>
          </p:nvPr>
        </p:nvGraphicFramePr>
        <p:xfrm>
          <a:off x="263352" y="260648"/>
          <a:ext cx="11737305" cy="631185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007913254"/>
                    </a:ext>
                  </a:extLst>
                </a:gridCol>
                <a:gridCol w="2160241">
                  <a:extLst>
                    <a:ext uri="{9D8B030D-6E8A-4147-A177-3AD203B41FA5}">
                      <a16:colId xmlns:a16="http://schemas.microsoft.com/office/drawing/2014/main" val="525768706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36456208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677521195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877771646"/>
                    </a:ext>
                  </a:extLst>
                </a:gridCol>
              </a:tblGrid>
              <a:tr h="1282659"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HK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929033"/>
                  </a:ext>
                </a:extLst>
              </a:tr>
              <a:tr h="1282659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Many people / Foreigners / there are some shopping malls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dirty="0"/>
                        <a:t>Different kinds of food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Old and tall buildings around us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People are sending leaflets, eating, talking and selling electronic products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Restaurants, food shops, shoe shops, some make-up shops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dirty="0"/>
                        <a:t>People used smart phones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Cars (buses and trucks)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A lot of banners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Shop owners’ yelling 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People are doing promotion   Sounds from the cars and engines 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People are talking 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dirty="0"/>
                        <a:t>Exhaust pipe from the factory building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dirty="0"/>
                        <a:t>Some shops are playing music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1800" dirty="0"/>
                        <a:t>Construction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altLang="zh-TW" sz="1800" b="1" dirty="0">
                          <a:solidFill>
                            <a:srgbClr val="FFFF00"/>
                          </a:solidFill>
                        </a:rPr>
                        <a:t>Water from the air-conditioners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Leaflets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Hand rail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b="1" dirty="0">
                          <a:solidFill>
                            <a:srgbClr val="FFFF00"/>
                          </a:solidFill>
                        </a:rPr>
                        <a:t>Hit each other (crowded)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Exhaust gas is warm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Fence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Traffic lights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Wall of the buildings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Egg puff</a:t>
                      </a:r>
                      <a:endParaRPr lang="zh-HK" altLang="en-US" sz="1800" dirty="0"/>
                    </a:p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altLang="zh-TW" sz="1800" dirty="0"/>
                        <a:t>Smell of food 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b="1" dirty="0">
                          <a:solidFill>
                            <a:srgbClr val="FFFF00"/>
                          </a:solidFill>
                        </a:rPr>
                        <a:t>Bad Smell from cars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b="1" dirty="0">
                          <a:solidFill>
                            <a:srgbClr val="FFFF00"/>
                          </a:solidFill>
                        </a:rPr>
                        <a:t>People are smoking  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Bad smell from rubbish</a:t>
                      </a:r>
                      <a:endParaRPr lang="zh-HK" altLang="en-US" sz="1800" dirty="0"/>
                    </a:p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altLang="zh-TW" sz="1800" dirty="0"/>
                        <a:t>Sweet (egg puff)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Salty (Siu </a:t>
                      </a:r>
                      <a:r>
                        <a:rPr lang="en-US" altLang="zh-HK" sz="1800" dirty="0" err="1"/>
                        <a:t>mai</a:t>
                      </a:r>
                      <a:r>
                        <a:rPr lang="en-US" altLang="zh-HK" sz="1800" dirty="0"/>
                        <a:t>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HK" sz="1800" dirty="0"/>
                        <a:t>Cold (Soft drinks)</a:t>
                      </a:r>
                    </a:p>
                    <a:p>
                      <a:endParaRPr lang="zh-HK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05697"/>
                  </a:ext>
                </a:extLst>
              </a:tr>
            </a:tbl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58863"/>
            <a:ext cx="1021793" cy="103028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8" y="361316"/>
            <a:ext cx="976440" cy="102783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511192"/>
            <a:ext cx="1512168" cy="72808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230" y="340036"/>
            <a:ext cx="949785" cy="100704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798" y="398611"/>
            <a:ext cx="799438" cy="950788"/>
          </a:xfrm>
          <a:prstGeom prst="rect">
            <a:avLst/>
          </a:prstGeom>
        </p:spPr>
      </p:pic>
      <p:sp>
        <p:nvSpPr>
          <p:cNvPr id="8" name="爆炸 2 7"/>
          <p:cNvSpPr/>
          <p:nvPr/>
        </p:nvSpPr>
        <p:spPr>
          <a:xfrm>
            <a:off x="1055440" y="1347078"/>
            <a:ext cx="10081120" cy="460220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4800" dirty="0">
                <a:solidFill>
                  <a:srgbClr val="FF0000"/>
                </a:solidFill>
              </a:rPr>
              <a:t>Matched!!!</a:t>
            </a:r>
          </a:p>
          <a:p>
            <a:pPr algn="ctr"/>
            <a:r>
              <a:rPr lang="en-US" altLang="zh-HK" sz="2000" b="1" dirty="0" err="1">
                <a:solidFill>
                  <a:schemeClr val="bg2"/>
                </a:solidFill>
              </a:rPr>
              <a:t>Kwun</a:t>
            </a:r>
            <a:r>
              <a:rPr lang="en-US" altLang="zh-HK" sz="2000" b="1" dirty="0">
                <a:solidFill>
                  <a:schemeClr val="bg2"/>
                </a:solidFill>
              </a:rPr>
              <a:t> Tong is really a busy and noisy district. It is very crowded. But is there any change now?</a:t>
            </a:r>
            <a:endParaRPr lang="zh-HK" altLang="en-US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3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0242" y="148359"/>
            <a:ext cx="10515600" cy="1145224"/>
          </a:xfrm>
        </p:spPr>
        <p:txBody>
          <a:bodyPr/>
          <a:lstStyle/>
          <a:p>
            <a:r>
              <a:rPr lang="en-US" b="1" dirty="0"/>
              <a:t>Do your observations match with the change of </a:t>
            </a:r>
            <a:r>
              <a:rPr lang="en-US" b="1" dirty="0" err="1"/>
              <a:t>Kwun</a:t>
            </a:r>
            <a:r>
              <a:rPr lang="en-US" b="1" dirty="0"/>
              <a:t> Tong?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481560229"/>
              </p:ext>
            </p:extLst>
          </p:nvPr>
        </p:nvGraphicFramePr>
        <p:xfrm>
          <a:off x="591840" y="75649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向右箭號 5"/>
          <p:cNvSpPr/>
          <p:nvPr/>
        </p:nvSpPr>
        <p:spPr>
          <a:xfrm>
            <a:off x="591840" y="5229200"/>
            <a:ext cx="2016224" cy="8640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2608064" y="5517232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HK" sz="2800" b="1" dirty="0"/>
              <a:t>Factories moved back to Mainland </a:t>
            </a:r>
          </a:p>
          <a:p>
            <a:pPr marL="342900" indent="-342900">
              <a:buAutoNum type="arabicPeriod"/>
            </a:pPr>
            <a:r>
              <a:rPr lang="en-US" altLang="zh-HK" sz="2800" b="1" dirty="0"/>
              <a:t>Economic Restructuring</a:t>
            </a:r>
            <a:endParaRPr lang="zh-HK" altLang="en-US" sz="28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75"/>
          <a:stretch/>
        </p:blipFill>
        <p:spPr bwMode="auto">
          <a:xfrm rot="16200000">
            <a:off x="7808106" y="2427647"/>
            <a:ext cx="5919881" cy="2449979"/>
          </a:xfrm>
          <a:prstGeom prst="rect">
            <a:avLst/>
          </a:prstGeom>
          <a:noFill/>
          <a:ln>
            <a:noFill/>
          </a:ln>
          <a:effectLst>
            <a:outerShdw blurRad="152400" dist="635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b="21954"/>
          <a:stretch/>
        </p:blipFill>
        <p:spPr>
          <a:xfrm>
            <a:off x="9964624" y="3933055"/>
            <a:ext cx="1628015" cy="253828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1" b="9206"/>
          <a:stretch/>
        </p:blipFill>
        <p:spPr>
          <a:xfrm>
            <a:off x="9983231" y="1305014"/>
            <a:ext cx="1609407" cy="23674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663952" y="898873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hlinkClick r:id="rId10" action="ppaction://hlinkfile"/>
              </a:rPr>
              <a:t>香港故事-走過觀塘五十年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0653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CITY SKETCH 16X9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39827B5-A90F-45DE-9A48-E01BF3AFCC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城市素描簡報 (寬螢幕)</Template>
  <TotalTime>0</TotalTime>
  <Words>766</Words>
  <Application>Microsoft Office PowerPoint</Application>
  <PresentationFormat>寬螢幕</PresentationFormat>
  <Paragraphs>230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4" baseType="lpstr">
      <vt:lpstr>Microsoft JhengHei UI</vt:lpstr>
      <vt:lpstr>新細明體</vt:lpstr>
      <vt:lpstr>Arial</vt:lpstr>
      <vt:lpstr>Century Schoolbook</vt:lpstr>
      <vt:lpstr>Wingdings</vt:lpstr>
      <vt:lpstr>CITY SKETCH 16X9</vt:lpstr>
      <vt:lpstr>Global Shift of Manufacturing Industries</vt:lpstr>
      <vt:lpstr>All Groups observed through Five Senses</vt:lpstr>
      <vt:lpstr>All Groups observed through Five Senses (Experiential Learning)</vt:lpstr>
      <vt:lpstr>All Groups observed through Five Senses</vt:lpstr>
      <vt:lpstr>All Groups observed through Five Senses</vt:lpstr>
      <vt:lpstr>What have you learnt during and after the visit?</vt:lpstr>
      <vt:lpstr>Do your observations match with the history of Kwun Tong?</vt:lpstr>
      <vt:lpstr>PowerPoint 簡報</vt:lpstr>
      <vt:lpstr>Do your observations match with the change of Kwun Tong?</vt:lpstr>
      <vt:lpstr>Factors that manufacturing industries leave HK</vt:lpstr>
      <vt:lpstr>PowerPoint 簡報</vt:lpstr>
      <vt:lpstr>The Present and Future of Kwun Tong</vt:lpstr>
      <vt:lpstr>PowerPoint 簡報</vt:lpstr>
      <vt:lpstr>PowerPoint 簡報</vt:lpstr>
      <vt:lpstr>PowerPoint 簡報</vt:lpstr>
      <vt:lpstr>PowerPoint 簡報</vt:lpstr>
      <vt:lpstr>The above are the Present Kwun Tong and your DREAM Kwun Tong. But, the future of Kwun Tong is…….</vt:lpstr>
      <vt:lpstr>Peer Assessment 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2016-04-05T08:59:31Z</dcterms:created>
  <dcterms:modified xsi:type="dcterms:W3CDTF">2016-04-05T16:47:15Z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TC030310109991</vt:lpwstr>
  </property>
</Properties>
</file>