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7" r:id="rId12"/>
    <p:sldId id="278" r:id="rId13"/>
    <p:sldId id="276" r:id="rId14"/>
    <p:sldId id="279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3B64B4E-284A-4BE3-B898-ADA1339506DF}" type="datetimeFigureOut">
              <a:rPr lang="zh-HK" altLang="en-US" smtClean="0"/>
              <a:pPr/>
              <a:t>6/4/2017</a:t>
            </a:fld>
            <a:endParaRPr lang="zh-HK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zh-HK" altLang="en-US"/>
          </a:p>
        </p:txBody>
      </p:sp>
      <p:sp>
        <p:nvSpPr>
          <p:cNvPr id="10" name="矩形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矩形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直線接點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直線接點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矩形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橢圓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橢圓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橢圓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586BE6A-DD6B-4719-A1E8-1BAE82EEED1F}" type="slidenum">
              <a:rPr lang="zh-HK" altLang="en-US" smtClean="0"/>
              <a:pPr/>
              <a:t>‹#›</a:t>
            </a:fld>
            <a:endParaRPr lang="zh-HK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64B4E-284A-4BE3-B898-ADA1339506DF}" type="datetimeFigureOut">
              <a:rPr lang="zh-HK" altLang="en-US" smtClean="0"/>
              <a:pPr/>
              <a:t>6/4/2017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6BE6A-DD6B-4719-A1E8-1BAE82EEED1F}" type="slidenum">
              <a:rPr lang="zh-HK" altLang="en-US" smtClean="0"/>
              <a:pPr/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64B4E-284A-4BE3-B898-ADA1339506DF}" type="datetimeFigureOut">
              <a:rPr lang="zh-HK" altLang="en-US" smtClean="0"/>
              <a:pPr/>
              <a:t>6/4/2017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6BE6A-DD6B-4719-A1E8-1BAE82EEED1F}" type="slidenum">
              <a:rPr lang="zh-HK" altLang="en-US" smtClean="0"/>
              <a:pPr/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3B64B4E-284A-4BE3-B898-ADA1339506DF}" type="datetimeFigureOut">
              <a:rPr lang="zh-HK" altLang="en-US" smtClean="0"/>
              <a:pPr/>
              <a:t>6/4/2017</a:t>
            </a:fld>
            <a:endParaRPr lang="zh-HK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586BE6A-DD6B-4719-A1E8-1BAE82EEED1F}" type="slidenum">
              <a:rPr lang="zh-HK" altLang="en-US" smtClean="0"/>
              <a:pPr/>
              <a:t>‹#›</a:t>
            </a:fld>
            <a:endParaRPr lang="zh-HK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HK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3B64B4E-284A-4BE3-B898-ADA1339506DF}" type="datetimeFigureOut">
              <a:rPr lang="zh-HK" altLang="en-US" smtClean="0"/>
              <a:pPr/>
              <a:t>6/4/2017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zh-HK" altLang="en-US"/>
          </a:p>
        </p:txBody>
      </p:sp>
      <p:sp>
        <p:nvSpPr>
          <p:cNvPr id="9" name="矩形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直線接點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直線接點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矩形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橢圓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橢圓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橢圓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直線接點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586BE6A-DD6B-4719-A1E8-1BAE82EEED1F}" type="slidenum">
              <a:rPr lang="zh-HK" altLang="en-US" smtClean="0"/>
              <a:pPr/>
              <a:t>‹#›</a:t>
            </a:fld>
            <a:endParaRPr lang="zh-HK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64B4E-284A-4BE3-B898-ADA1339506DF}" type="datetimeFigureOut">
              <a:rPr lang="zh-HK" altLang="en-US" smtClean="0"/>
              <a:pPr/>
              <a:t>6/4/2017</a:t>
            </a:fld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6BE6A-DD6B-4719-A1E8-1BAE82EEED1F}" type="slidenum">
              <a:rPr lang="zh-HK" altLang="en-US" smtClean="0"/>
              <a:pPr/>
              <a:t>‹#›</a:t>
            </a:fld>
            <a:endParaRPr lang="zh-HK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64B4E-284A-4BE3-B898-ADA1339506DF}" type="datetimeFigureOut">
              <a:rPr lang="zh-HK" altLang="en-US" smtClean="0"/>
              <a:pPr/>
              <a:t>6/4/2017</a:t>
            </a:fld>
            <a:endParaRPr lang="zh-HK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6BE6A-DD6B-4719-A1E8-1BAE82EEED1F}" type="slidenum">
              <a:rPr lang="zh-HK" altLang="en-US" smtClean="0"/>
              <a:pPr/>
              <a:t>‹#›</a:t>
            </a:fld>
            <a:endParaRPr lang="zh-HK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4" name="文字版面配置區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3B64B4E-284A-4BE3-B898-ADA1339506DF}" type="datetimeFigureOut">
              <a:rPr lang="zh-HK" altLang="en-US" smtClean="0"/>
              <a:pPr/>
              <a:t>6/4/2017</a:t>
            </a:fld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586BE6A-DD6B-4719-A1E8-1BAE82EEED1F}" type="slidenum">
              <a:rPr lang="zh-HK" altLang="en-US" smtClean="0"/>
              <a:pPr/>
              <a:t>‹#›</a:t>
            </a:fld>
            <a:endParaRPr lang="zh-HK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HK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64B4E-284A-4BE3-B898-ADA1339506DF}" type="datetimeFigureOut">
              <a:rPr lang="zh-HK" altLang="en-US" smtClean="0"/>
              <a:pPr/>
              <a:t>6/4/2017</a:t>
            </a:fld>
            <a:endParaRPr lang="zh-HK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6BE6A-DD6B-4719-A1E8-1BAE82EEED1F}" type="slidenum">
              <a:rPr lang="zh-HK" altLang="en-US" smtClean="0"/>
              <a:pPr/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內容版面配置區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1" name="日期版面配置區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3B64B4E-284A-4BE3-B898-ADA1339506DF}" type="datetimeFigureOut">
              <a:rPr lang="zh-HK" altLang="en-US" smtClean="0"/>
              <a:pPr/>
              <a:t>6/4/2017</a:t>
            </a:fld>
            <a:endParaRPr lang="zh-HK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586BE6A-DD6B-4719-A1E8-1BAE82EEED1F}" type="slidenum">
              <a:rPr lang="zh-HK" altLang="en-US" smtClean="0"/>
              <a:pPr/>
              <a:t>‹#›</a:t>
            </a:fld>
            <a:endParaRPr lang="zh-HK" altLang="en-US"/>
          </a:p>
        </p:txBody>
      </p:sp>
      <p:sp>
        <p:nvSpPr>
          <p:cNvPr id="23" name="頁尾版面配置區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HK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橢圓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直線接點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日期版面配置區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3B64B4E-284A-4BE3-B898-ADA1339506DF}" type="datetimeFigureOut">
              <a:rPr lang="zh-HK" altLang="en-US" smtClean="0"/>
              <a:pPr/>
              <a:t>6/4/2017</a:t>
            </a:fld>
            <a:endParaRPr lang="zh-HK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586BE6A-DD6B-4719-A1E8-1BAE82EEED1F}" type="slidenum">
              <a:rPr lang="zh-HK" altLang="en-US" smtClean="0"/>
              <a:pPr/>
              <a:t>‹#›</a:t>
            </a:fld>
            <a:endParaRPr lang="zh-HK" altLang="en-US"/>
          </a:p>
        </p:txBody>
      </p:sp>
      <p:sp>
        <p:nvSpPr>
          <p:cNvPr id="21" name="頁尾版面配置區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HK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3B64B4E-284A-4BE3-B898-ADA1339506DF}" type="datetimeFigureOut">
              <a:rPr lang="zh-HK" altLang="en-US" smtClean="0"/>
              <a:pPr/>
              <a:t>6/4/2017</a:t>
            </a:fld>
            <a:endParaRPr lang="zh-HK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橢圓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586BE6A-DD6B-4719-A1E8-1BAE82EEED1F}" type="slidenum">
              <a:rPr lang="zh-HK" altLang="en-US" smtClean="0"/>
              <a:pPr/>
              <a:t>‹#›</a:t>
            </a:fld>
            <a:endParaRPr lang="zh-HK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4.pn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sz="9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五感寫作</a:t>
            </a:r>
            <a:endParaRPr lang="zh-HK" altLang="en-US" sz="9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zh-TW" altLang="en-US" sz="5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青衣長發市場</a:t>
            </a:r>
            <a:endParaRPr lang="zh-HK" altLang="en-US" sz="5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65324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熟食區</a:t>
            </a:r>
            <a:endParaRPr lang="zh-HK" altLang="en-US" sz="48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26" name="Picture 2" descr="U:\2016-17\2017-03-31 2A 參觀街市\iPad9\IMG_052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340768"/>
            <a:ext cx="3643509" cy="27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U:\2016-17\2017-03-31 2A 參觀街市\iPad9\IMG_046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63151"/>
            <a:ext cx="3600400" cy="2689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U:\2016-17\2017-03-31 2A 參觀街市\iPad9\IMG_046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768" y="4149080"/>
            <a:ext cx="3429176" cy="2561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U:\2016-17\2017-03-31 2A 參觀街市\Samsung2\20170331_14304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7" y="4309626"/>
            <a:ext cx="4268003" cy="2400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5603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400" b="1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回到學校的小食會</a:t>
            </a:r>
            <a:endParaRPr lang="zh-HK" altLang="en-US" sz="4400" b="1" dirty="0">
              <a:solidFill>
                <a:srgbClr val="00B05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2050" name="Picture 2" descr="U:\2016-17\2017-03-31 2A 參觀街市\Samusng11-2\20170331_15073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70484"/>
            <a:ext cx="4838666" cy="36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3851920" y="5301208"/>
            <a:ext cx="428835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米通、粟米筒、</a:t>
            </a:r>
            <a:endParaRPr lang="en-US" altLang="zh-TW" sz="40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糖果和抹茶巧克力</a:t>
            </a:r>
            <a:endParaRPr lang="zh-HK" altLang="en-US" sz="40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20428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 dirty="0"/>
          </a:p>
        </p:txBody>
      </p:sp>
      <p:pic>
        <p:nvPicPr>
          <p:cNvPr id="3074" name="Picture 2" descr="U:\2016-17\2017-03-31 2A 參觀街市\Samusng11-2\20170331_150747.jpg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84"/>
          <a:stretch/>
        </p:blipFill>
        <p:spPr bwMode="auto">
          <a:xfrm>
            <a:off x="282878" y="188640"/>
            <a:ext cx="4642905" cy="2880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U:\2016-17\2017-03-31 2A 參觀街市\Samusng11-2\20170331_15093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5" r="19785"/>
          <a:stretch/>
        </p:blipFill>
        <p:spPr bwMode="auto">
          <a:xfrm>
            <a:off x="1115616" y="3352850"/>
            <a:ext cx="3168352" cy="329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4932040" y="1484784"/>
            <a:ext cx="357020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400" dirty="0" smtClean="0">
                <a:solidFill>
                  <a:schemeClr val="bg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魚蛋和雞蛋仔</a:t>
            </a:r>
            <a:endParaRPr lang="zh-HK" altLang="en-US" sz="4400" dirty="0">
              <a:solidFill>
                <a:schemeClr val="bg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5214168" y="4889873"/>
            <a:ext cx="300595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400" dirty="0" smtClean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葡萄和龍眼</a:t>
            </a:r>
            <a:endParaRPr lang="zh-HK" altLang="en-US" sz="4400" dirty="0">
              <a:solidFill>
                <a:schemeClr val="accent5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81511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同學作品</a:t>
            </a:r>
            <a:r>
              <a:rPr lang="en-US" altLang="zh-TW" sz="4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4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古賀弓子</a:t>
            </a:r>
            <a:r>
              <a:rPr lang="en-US" altLang="zh-TW" sz="4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HK" altLang="en-US" sz="44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6000" dirty="0" smtClean="0">
                <a:latin typeface="標楷體" pitchFamily="65" charset="-120"/>
                <a:ea typeface="標楷體" pitchFamily="65" charset="-120"/>
              </a:rPr>
              <a:t>在水果區裏，我看到又大又紅的草莓，還嗅到酸溜溜的香味。</a:t>
            </a:r>
            <a:endParaRPr lang="en-US" altLang="zh-TW" sz="60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zh-HK" altLang="en-US" sz="60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8440" y="4429125"/>
            <a:ext cx="2000250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6577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4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同學作品</a:t>
            </a:r>
            <a:r>
              <a:rPr lang="en-US" altLang="zh-TW" sz="4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4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丘芷淇</a:t>
            </a:r>
            <a:r>
              <a:rPr lang="en-US" altLang="zh-TW" sz="4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)</a:t>
            </a:r>
            <a:endParaRPr lang="zh-HK" altLang="en-US" sz="44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回到學校後，我們吃了在熟食區買回來的食物，有魚蛋和雞蛋仔，魚蛋的味道是麻辣的，雞蛋仔的味道是甜甜的。</a:t>
            </a:r>
            <a:endParaRPr lang="zh-HK" altLang="en-US" sz="44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581128"/>
            <a:ext cx="3035796" cy="202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833" y="4433875"/>
            <a:ext cx="3834227" cy="2318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92825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分組討論</a:t>
            </a:r>
            <a:endParaRPr lang="zh-HK" altLang="en-US" sz="5400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71551" y="2514600"/>
            <a:ext cx="7200897" cy="4343400"/>
          </a:xfrm>
        </p:spPr>
        <p:txBody>
          <a:bodyPr>
            <a:normAutofit fontScale="70000" lnSpcReduction="20000"/>
          </a:bodyPr>
          <a:lstStyle/>
          <a:p>
            <a:r>
              <a:rPr lang="zh-TW" altLang="en-US" sz="62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運用</a:t>
            </a:r>
            <a:r>
              <a:rPr lang="zh-TW" altLang="zh-HK" sz="6200" kern="1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華康香港標準楷書"/>
              </a:rPr>
              <a:t>文章修訂表</a:t>
            </a:r>
            <a:r>
              <a:rPr lang="zh-TW" altLang="en-US" sz="62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檢視句子。</a:t>
            </a:r>
            <a:endParaRPr lang="zh-TW" altLang="zh-HK" sz="6200" kern="1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HK" sz="62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利用平板電腦重</a:t>
            </a:r>
            <a:r>
              <a:rPr lang="zh-TW" altLang="en-US" sz="62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温</a:t>
            </a:r>
            <a:r>
              <a:rPr lang="zh-TW" altLang="zh-HK" sz="62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市場的照片及影片。</a:t>
            </a:r>
            <a:endParaRPr lang="en-US" altLang="zh-TW" sz="62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HK" sz="62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修改句子</a:t>
            </a:r>
            <a:r>
              <a:rPr lang="zh-TW" altLang="en-US" sz="62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6200" dirty="0" smtClean="0">
                <a:solidFill>
                  <a:srgbClr val="7030A0"/>
                </a:solidFill>
                <a:latin typeface="Algerian" panose="04020705040A02060702" pitchFamily="82" charset="0"/>
                <a:ea typeface="標楷體" panose="03000509000000000000" pitchFamily="65" charset="-120"/>
              </a:rPr>
              <a:t>把</a:t>
            </a:r>
            <a:r>
              <a:rPr lang="zh-TW" altLang="zh-HK" sz="62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修改</a:t>
            </a:r>
            <a:r>
              <a:rPr lang="zh-TW" altLang="en-US" sz="62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內容寫</a:t>
            </a:r>
            <a:r>
              <a:rPr lang="zh-TW" altLang="zh-HK" sz="62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</a:t>
            </a:r>
            <a:r>
              <a:rPr lang="zh-TW" altLang="zh-HK" sz="62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工作紙上</a:t>
            </a:r>
            <a:r>
              <a:rPr lang="zh-TW" altLang="en-US" sz="62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62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52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HK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  </a:t>
            </a:r>
            <a:endParaRPr lang="zh-HK" alt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31287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>
            <a:grpSpLocks/>
          </p:cNvGrpSpPr>
          <p:nvPr/>
        </p:nvGrpSpPr>
        <p:grpSpPr bwMode="auto">
          <a:xfrm>
            <a:off x="1331640" y="0"/>
            <a:ext cx="6120680" cy="6858000"/>
            <a:chOff x="591" y="3255"/>
            <a:chExt cx="10952" cy="12432"/>
          </a:xfrm>
        </p:grpSpPr>
        <p:pic>
          <p:nvPicPr>
            <p:cNvPr id="5" name="Picture 3" descr="Frame 599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0769"/>
            <a:stretch>
              <a:fillRect/>
            </a:stretch>
          </p:blipFill>
          <p:spPr bwMode="auto">
            <a:xfrm>
              <a:off x="591" y="3255"/>
              <a:ext cx="10952" cy="8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4" descr="Frame 599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333"/>
            <a:stretch>
              <a:fillRect/>
            </a:stretch>
          </p:blipFill>
          <p:spPr bwMode="auto">
            <a:xfrm>
              <a:off x="591" y="7767"/>
              <a:ext cx="10952" cy="79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矩形 6"/>
          <p:cNvSpPr/>
          <p:nvPr/>
        </p:nvSpPr>
        <p:spPr>
          <a:xfrm>
            <a:off x="1907704" y="116632"/>
            <a:ext cx="5544616" cy="6551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906905">
              <a:lnSpc>
                <a:spcPts val="4000"/>
              </a:lnSpc>
              <a:spcAft>
                <a:spcPts val="0"/>
              </a:spcAft>
            </a:pPr>
            <a:r>
              <a:rPr lang="zh-TW" altLang="zh-HK" sz="2800" b="1" u="sng" kern="1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華康香港標準楷書"/>
              </a:rPr>
              <a:t>文章</a:t>
            </a:r>
            <a:r>
              <a:rPr lang="zh-TW" altLang="zh-HK" sz="2800" b="1" u="sng" kern="100" dirty="0">
                <a:latin typeface="Times New Roman" panose="02020603050405020304" pitchFamily="18" charset="0"/>
                <a:ea typeface="標楷體" panose="03000509000000000000" pitchFamily="65" charset="-120"/>
                <a:cs typeface="華康香港標準楷書"/>
              </a:rPr>
              <a:t>修訂表</a:t>
            </a:r>
            <a:endParaRPr lang="zh-TW" altLang="zh-HK" sz="2800" kern="100" dirty="0">
              <a:latin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zh-TW" altLang="zh-HK" sz="2400" b="1" u="sng" kern="100" dirty="0">
                <a:latin typeface="Times New Roman" panose="02020603050405020304" pitchFamily="18" charset="0"/>
                <a:ea typeface="標楷體" panose="03000509000000000000" pitchFamily="65" charset="-120"/>
                <a:cs typeface="華康香港標準楷書"/>
              </a:rPr>
              <a:t>內容</a:t>
            </a:r>
            <a:endParaRPr lang="zh-TW" altLang="zh-HK" sz="2400" kern="100" dirty="0">
              <a:latin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Webdings"/>
              <a:buChar char="c"/>
            </a:pPr>
            <a:r>
              <a:rPr lang="zh-TW" altLang="zh-HK" sz="2400" kern="1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華康香港標準楷書"/>
              </a:rPr>
              <a:t>句子</a:t>
            </a:r>
            <a:r>
              <a:rPr lang="zh-TW" altLang="zh-HK" sz="2400" kern="100" dirty="0">
                <a:latin typeface="Times New Roman" panose="02020603050405020304" pitchFamily="18" charset="0"/>
                <a:ea typeface="標楷體" panose="03000509000000000000" pitchFamily="65" charset="-120"/>
                <a:cs typeface="華康香港標準楷書"/>
              </a:rPr>
              <a:t>與</a:t>
            </a:r>
            <a:r>
              <a:rPr lang="zh-TW" altLang="zh-HK" sz="2400" b="1" kern="100" dirty="0">
                <a:latin typeface="Times New Roman" panose="02020603050405020304" pitchFamily="18" charset="0"/>
                <a:ea typeface="標楷體" panose="03000509000000000000" pitchFamily="65" charset="-120"/>
                <a:cs typeface="華康香港標準楷書"/>
              </a:rPr>
              <a:t>主題</a:t>
            </a:r>
            <a:r>
              <a:rPr lang="zh-TW" altLang="zh-HK" sz="2400" kern="100" dirty="0">
                <a:latin typeface="Times New Roman" panose="02020603050405020304" pitchFamily="18" charset="0"/>
                <a:ea typeface="標楷體" panose="03000509000000000000" pitchFamily="65" charset="-120"/>
                <a:cs typeface="華康香港標準楷書"/>
              </a:rPr>
              <a:t>有關</a:t>
            </a:r>
            <a:r>
              <a:rPr lang="zh-TW" altLang="zh-HK" sz="2400" kern="1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華康香港標準楷書"/>
              </a:rPr>
              <a:t>。</a:t>
            </a:r>
            <a:endParaRPr lang="en-US" altLang="zh-TW" sz="2400" kern="100" dirty="0" smtClean="0">
              <a:latin typeface="Times New Roman" panose="02020603050405020304" pitchFamily="18" charset="0"/>
              <a:ea typeface="標楷體" panose="03000509000000000000" pitchFamily="65" charset="-120"/>
              <a:cs typeface="華康香港標準楷書"/>
            </a:endParaRPr>
          </a:p>
          <a:p>
            <a:pPr marL="171450" indent="-171450">
              <a:lnSpc>
                <a:spcPct val="115000"/>
              </a:lnSpc>
              <a:buFont typeface="Webdings"/>
              <a:buChar char="c"/>
            </a:pPr>
            <a:r>
              <a:rPr lang="en-US" altLang="zh-TW" sz="2400" kern="100" dirty="0">
                <a:latin typeface="Times New Roman" panose="02020603050405020304" pitchFamily="18" charset="0"/>
                <a:ea typeface="標楷體" panose="03000509000000000000" pitchFamily="65" charset="-120"/>
                <a:cs typeface="華康香港標準楷書"/>
              </a:rPr>
              <a:t> </a:t>
            </a:r>
            <a:r>
              <a:rPr lang="zh-TW" altLang="en-US" sz="2400" kern="1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華康香港標準楷書"/>
              </a:rPr>
              <a:t>內容豐富</a:t>
            </a:r>
            <a:r>
              <a:rPr lang="zh-TW" altLang="zh-HK" sz="2400" kern="1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華康香港標準楷書"/>
              </a:rPr>
              <a:t>。</a:t>
            </a:r>
            <a:endParaRPr lang="zh-TW" altLang="zh-HK" sz="2400" kern="100" dirty="0" smtClean="0">
              <a:latin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altLang="zh-HK" sz="2400" kern="100" dirty="0" smtClean="0">
                <a:latin typeface="標楷體" panose="03000509000000000000" pitchFamily="65" charset="-120"/>
                <a:ea typeface="標楷體" panose="03000509000000000000" pitchFamily="65" charset="-120"/>
                <a:cs typeface="華康香港標準楷書"/>
                <a:sym typeface="Webdings" panose="05030102010509060703" pitchFamily="18" charset="2"/>
              </a:rPr>
              <a:t></a:t>
            </a:r>
            <a:r>
              <a:rPr lang="en-US" altLang="zh-HK" sz="2400" kern="100" dirty="0">
                <a:latin typeface="標楷體" panose="03000509000000000000" pitchFamily="65" charset="-120"/>
                <a:cs typeface="華康香港標準楷書"/>
              </a:rPr>
              <a:t> </a:t>
            </a:r>
            <a:r>
              <a:rPr lang="zh-TW" altLang="zh-HK" sz="2400" kern="100" dirty="0">
                <a:latin typeface="Times New Roman" panose="02020603050405020304" pitchFamily="18" charset="0"/>
                <a:ea typeface="標楷體" panose="03000509000000000000" pitchFamily="65" charset="-120"/>
                <a:cs typeface="華康香港標準楷書"/>
              </a:rPr>
              <a:t>運用五感寫作句子</a:t>
            </a:r>
            <a:endParaRPr lang="zh-TW" altLang="zh-HK" sz="2400" kern="100" dirty="0">
              <a:latin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altLang="zh-HK" sz="2400" kern="100" dirty="0">
                <a:latin typeface="標楷體" panose="03000509000000000000" pitchFamily="65" charset="-120"/>
                <a:cs typeface="華康香港標準楷書"/>
              </a:rPr>
              <a:t>   </a:t>
            </a:r>
            <a:r>
              <a:rPr lang="en-US" altLang="zh-HK" sz="2400" kern="100" dirty="0">
                <a:latin typeface="標楷體" panose="03000509000000000000" pitchFamily="65" charset="-120"/>
                <a:ea typeface="標楷體" panose="03000509000000000000" pitchFamily="65" charset="-120"/>
                <a:cs typeface="華康香港標準楷書"/>
                <a:sym typeface="Webdings" panose="05030102010509060703" pitchFamily="18" charset="2"/>
              </a:rPr>
              <a:t></a:t>
            </a:r>
            <a:r>
              <a:rPr lang="en-US" altLang="zh-HK" sz="2400" kern="100" dirty="0">
                <a:latin typeface="標楷體" panose="03000509000000000000" pitchFamily="65" charset="-120"/>
                <a:cs typeface="華康香港標準楷書"/>
              </a:rPr>
              <a:t> </a:t>
            </a:r>
            <a:r>
              <a:rPr lang="zh-TW" altLang="zh-HK" sz="2400" kern="100" dirty="0">
                <a:latin typeface="Times New Roman" panose="02020603050405020304" pitchFamily="18" charset="0"/>
                <a:ea typeface="標楷體" panose="03000509000000000000" pitchFamily="65" charset="-120"/>
                <a:cs typeface="華康香港標準楷書"/>
              </a:rPr>
              <a:t>視覺</a:t>
            </a:r>
            <a:r>
              <a:rPr lang="en-US" altLang="zh-HK" sz="2400" kern="100" dirty="0">
                <a:latin typeface="Times New Roman" panose="02020603050405020304" pitchFamily="18" charset="0"/>
                <a:ea typeface="標楷體" panose="03000509000000000000" pitchFamily="65" charset="-120"/>
                <a:cs typeface="華康香港標準楷書"/>
              </a:rPr>
              <a:t>     </a:t>
            </a:r>
            <a:r>
              <a:rPr lang="en-US" altLang="zh-HK" sz="2400" kern="100" dirty="0">
                <a:latin typeface="標楷體" panose="03000509000000000000" pitchFamily="65" charset="-120"/>
                <a:ea typeface="標楷體" panose="03000509000000000000" pitchFamily="65" charset="-120"/>
                <a:cs typeface="華康香港標準楷書"/>
                <a:sym typeface="Webdings" panose="05030102010509060703" pitchFamily="18" charset="2"/>
              </a:rPr>
              <a:t></a:t>
            </a:r>
            <a:r>
              <a:rPr lang="en-US" altLang="zh-HK" sz="2400" kern="100" dirty="0">
                <a:latin typeface="標楷體" panose="03000509000000000000" pitchFamily="65" charset="-120"/>
                <a:cs typeface="華康香港標準楷書"/>
              </a:rPr>
              <a:t> </a:t>
            </a:r>
            <a:r>
              <a:rPr lang="zh-TW" altLang="zh-HK" sz="2400" kern="100" dirty="0">
                <a:latin typeface="Times New Roman" panose="02020603050405020304" pitchFamily="18" charset="0"/>
                <a:ea typeface="標楷體" panose="03000509000000000000" pitchFamily="65" charset="-120"/>
                <a:cs typeface="華康香港標準楷書"/>
              </a:rPr>
              <a:t>聽覺</a:t>
            </a:r>
            <a:r>
              <a:rPr lang="en-US" altLang="zh-HK" sz="2400" kern="100" dirty="0">
                <a:latin typeface="Times New Roman" panose="02020603050405020304" pitchFamily="18" charset="0"/>
                <a:ea typeface="標楷體" panose="03000509000000000000" pitchFamily="65" charset="-120"/>
                <a:cs typeface="華康香港標準楷書"/>
              </a:rPr>
              <a:t>    </a:t>
            </a:r>
            <a:r>
              <a:rPr lang="en-US" altLang="zh-HK" sz="2400" kern="100" dirty="0">
                <a:latin typeface="標楷體" panose="03000509000000000000" pitchFamily="65" charset="-120"/>
                <a:ea typeface="標楷體" panose="03000509000000000000" pitchFamily="65" charset="-120"/>
                <a:cs typeface="華康香港標準楷書"/>
                <a:sym typeface="Webdings" panose="05030102010509060703" pitchFamily="18" charset="2"/>
              </a:rPr>
              <a:t></a:t>
            </a:r>
            <a:r>
              <a:rPr lang="en-US" altLang="zh-HK" sz="2400" kern="100" dirty="0">
                <a:latin typeface="標楷體" panose="03000509000000000000" pitchFamily="65" charset="-120"/>
                <a:cs typeface="華康香港標準楷書"/>
              </a:rPr>
              <a:t> </a:t>
            </a:r>
            <a:r>
              <a:rPr lang="zh-TW" altLang="zh-HK" sz="2400" kern="100" dirty="0">
                <a:latin typeface="Times New Roman" panose="02020603050405020304" pitchFamily="18" charset="0"/>
                <a:ea typeface="標楷體" panose="03000509000000000000" pitchFamily="65" charset="-120"/>
                <a:cs typeface="華康香港標準楷書"/>
              </a:rPr>
              <a:t>嗅覺</a:t>
            </a:r>
            <a:endParaRPr lang="zh-TW" altLang="zh-HK" sz="2400" kern="100" dirty="0">
              <a:latin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altLang="zh-HK" sz="2400" kern="100" dirty="0">
                <a:latin typeface="標楷體" panose="03000509000000000000" pitchFamily="65" charset="-120"/>
                <a:cs typeface="華康香港標準楷書"/>
              </a:rPr>
              <a:t>   </a:t>
            </a:r>
            <a:r>
              <a:rPr lang="en-US" altLang="zh-HK" sz="2400" kern="100" dirty="0">
                <a:latin typeface="標楷體" panose="03000509000000000000" pitchFamily="65" charset="-120"/>
                <a:ea typeface="標楷體" panose="03000509000000000000" pitchFamily="65" charset="-120"/>
                <a:cs typeface="華康香港標準楷書"/>
                <a:sym typeface="Webdings" panose="05030102010509060703" pitchFamily="18" charset="2"/>
              </a:rPr>
              <a:t></a:t>
            </a:r>
            <a:r>
              <a:rPr lang="en-US" altLang="zh-HK" sz="2400" kern="100" dirty="0">
                <a:latin typeface="標楷體" panose="03000509000000000000" pitchFamily="65" charset="-120"/>
                <a:cs typeface="華康香港標準楷書"/>
              </a:rPr>
              <a:t> </a:t>
            </a:r>
            <a:r>
              <a:rPr lang="zh-TW" altLang="zh-HK" sz="2400" kern="100" dirty="0">
                <a:latin typeface="Times New Roman" panose="02020603050405020304" pitchFamily="18" charset="0"/>
                <a:ea typeface="標楷體" panose="03000509000000000000" pitchFamily="65" charset="-120"/>
                <a:cs typeface="華康香港標準楷書"/>
              </a:rPr>
              <a:t>味覺</a:t>
            </a:r>
            <a:r>
              <a:rPr lang="en-US" altLang="zh-HK" sz="2400" kern="100" dirty="0">
                <a:latin typeface="Times New Roman" panose="02020603050405020304" pitchFamily="18" charset="0"/>
                <a:ea typeface="標楷體" panose="03000509000000000000" pitchFamily="65" charset="-120"/>
                <a:cs typeface="華康香港標準楷書"/>
              </a:rPr>
              <a:t>     </a:t>
            </a:r>
            <a:r>
              <a:rPr lang="en-US" altLang="zh-HK" sz="2400" kern="100" dirty="0">
                <a:latin typeface="標楷體" panose="03000509000000000000" pitchFamily="65" charset="-120"/>
                <a:ea typeface="標楷體" panose="03000509000000000000" pitchFamily="65" charset="-120"/>
                <a:cs typeface="華康香港標準楷書"/>
                <a:sym typeface="Webdings" panose="05030102010509060703" pitchFamily="18" charset="2"/>
              </a:rPr>
              <a:t></a:t>
            </a:r>
            <a:r>
              <a:rPr lang="en-US" altLang="zh-HK" sz="2400" kern="100" dirty="0">
                <a:latin typeface="標楷體" panose="03000509000000000000" pitchFamily="65" charset="-120"/>
                <a:cs typeface="華康香港標準楷書"/>
              </a:rPr>
              <a:t> </a:t>
            </a:r>
            <a:r>
              <a:rPr lang="zh-TW" altLang="zh-HK" sz="2400" kern="100" dirty="0">
                <a:latin typeface="Times New Roman" panose="02020603050405020304" pitchFamily="18" charset="0"/>
                <a:ea typeface="標楷體" panose="03000509000000000000" pitchFamily="65" charset="-120"/>
                <a:cs typeface="華康香港標準楷書"/>
              </a:rPr>
              <a:t>觸覺</a:t>
            </a:r>
            <a:endParaRPr lang="zh-TW" altLang="zh-HK" sz="2400" kern="100" dirty="0">
              <a:latin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altLang="zh-HK" sz="2400" b="1" kern="100" dirty="0">
                <a:latin typeface="標楷體" panose="03000509000000000000" pitchFamily="65" charset="-120"/>
                <a:cs typeface="華康香港標準楷書"/>
              </a:rPr>
              <a:t> </a:t>
            </a:r>
            <a:endParaRPr lang="zh-TW" altLang="zh-HK" sz="2400" kern="100" dirty="0">
              <a:latin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zh-TW" altLang="zh-HK" sz="2400" b="1" u="sng" kern="1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華康香港標準楷書"/>
              </a:rPr>
              <a:t>文句</a:t>
            </a:r>
            <a:r>
              <a:rPr lang="zh-TW" altLang="zh-HK" sz="2400" b="1" u="sng" kern="100" dirty="0">
                <a:latin typeface="Times New Roman" panose="02020603050405020304" pitchFamily="18" charset="0"/>
                <a:ea typeface="標楷體" panose="03000509000000000000" pitchFamily="65" charset="-120"/>
                <a:cs typeface="華康香港標準楷書"/>
              </a:rPr>
              <a:t>、詞語運用</a:t>
            </a:r>
            <a:endParaRPr lang="zh-TW" altLang="zh-HK" sz="2400" kern="100" dirty="0">
              <a:latin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altLang="zh-HK" sz="2400" kern="100" dirty="0" smtClean="0">
                <a:latin typeface="標楷體" panose="03000509000000000000" pitchFamily="65" charset="-120"/>
                <a:ea typeface="標楷體" panose="03000509000000000000" pitchFamily="65" charset="-120"/>
                <a:cs typeface="華康香港標準楷書"/>
                <a:sym typeface="Webdings" panose="05030102010509060703" pitchFamily="18" charset="2"/>
              </a:rPr>
              <a:t></a:t>
            </a:r>
            <a:r>
              <a:rPr lang="zh-TW" altLang="zh-HK" sz="2400" kern="1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華康香港標準楷書"/>
              </a:rPr>
              <a:t>朗讀</a:t>
            </a:r>
            <a:r>
              <a:rPr lang="zh-TW" altLang="zh-HK" sz="2400" kern="100" dirty="0">
                <a:latin typeface="Times New Roman" panose="02020603050405020304" pitchFamily="18" charset="0"/>
                <a:ea typeface="標楷體" panose="03000509000000000000" pitchFamily="65" charset="-120"/>
                <a:cs typeface="華康香港標準楷書"/>
              </a:rPr>
              <a:t>句子一次，句子通順。</a:t>
            </a:r>
            <a:endParaRPr lang="zh-TW" altLang="zh-HK" sz="2400" kern="100" dirty="0">
              <a:latin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altLang="zh-HK" sz="2400" kern="100" dirty="0" smtClean="0">
                <a:latin typeface="標楷體" panose="03000509000000000000" pitchFamily="65" charset="-120"/>
                <a:ea typeface="標楷體" panose="03000509000000000000" pitchFamily="65" charset="-120"/>
                <a:cs typeface="華康香港標準楷書"/>
                <a:sym typeface="Webdings" panose="05030102010509060703" pitchFamily="18" charset="2"/>
              </a:rPr>
              <a:t></a:t>
            </a:r>
            <a:r>
              <a:rPr lang="zh-TW" altLang="zh-HK" sz="2400" kern="1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華康香港標準楷書"/>
              </a:rPr>
              <a:t>用</a:t>
            </a:r>
            <a:r>
              <a:rPr lang="zh-TW" altLang="zh-HK" sz="2400" kern="100" dirty="0">
                <a:latin typeface="Times New Roman" panose="02020603050405020304" pitchFamily="18" charset="0"/>
                <a:ea typeface="標楷體" panose="03000509000000000000" pitchFamily="65" charset="-120"/>
                <a:cs typeface="華康香港標準楷書"/>
              </a:rPr>
              <a:t>書面語寫作。</a:t>
            </a:r>
            <a:endParaRPr lang="zh-TW" altLang="zh-HK" sz="2400" kern="100" dirty="0">
              <a:latin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altLang="zh-HK" sz="2400" kern="100" dirty="0" smtClean="0">
                <a:latin typeface="標楷體" panose="03000509000000000000" pitchFamily="65" charset="-120"/>
                <a:ea typeface="標楷體" panose="03000509000000000000" pitchFamily="65" charset="-120"/>
                <a:cs typeface="華康香港標準楷書"/>
                <a:sym typeface="Webdings" panose="05030102010509060703" pitchFamily="18" charset="2"/>
              </a:rPr>
              <a:t></a:t>
            </a:r>
            <a:r>
              <a:rPr lang="zh-TW" altLang="zh-HK" sz="2400" kern="1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華康香港標準楷書"/>
              </a:rPr>
              <a:t>修飾</a:t>
            </a:r>
            <a:r>
              <a:rPr lang="zh-TW" altLang="zh-HK" sz="2400" kern="100" dirty="0">
                <a:latin typeface="Times New Roman" panose="02020603050405020304" pitchFamily="18" charset="0"/>
                <a:ea typeface="標楷體" panose="03000509000000000000" pitchFamily="65" charset="-120"/>
                <a:cs typeface="華康香港標準楷書"/>
              </a:rPr>
              <a:t>句子︰</a:t>
            </a:r>
            <a:r>
              <a:rPr lang="zh-TW" altLang="zh-HK" sz="2400" b="1" kern="100" dirty="0">
                <a:latin typeface="Times New Roman" panose="02020603050405020304" pitchFamily="18" charset="0"/>
                <a:ea typeface="標楷體" panose="03000509000000000000" pitchFamily="65" charset="-120"/>
                <a:cs typeface="華康香港標準楷書"/>
              </a:rPr>
              <a:t>加入形的名、形地動</a:t>
            </a:r>
            <a:r>
              <a:rPr lang="zh-TW" altLang="zh-HK" sz="2400" kern="100" dirty="0">
                <a:latin typeface="Times New Roman" panose="02020603050405020304" pitchFamily="18" charset="0"/>
                <a:ea typeface="標楷體" panose="03000509000000000000" pitchFamily="65" charset="-120"/>
                <a:cs typeface="華康香港標準楷書"/>
              </a:rPr>
              <a:t>。</a:t>
            </a:r>
            <a:endParaRPr lang="zh-TW" altLang="zh-HK" sz="2400" kern="100" dirty="0">
              <a:latin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Webdings"/>
              <a:buChar char="c"/>
            </a:pPr>
            <a:r>
              <a:rPr lang="zh-TW" altLang="zh-HK" sz="2400" kern="1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華康香港標準楷書"/>
              </a:rPr>
              <a:t>修飾</a:t>
            </a:r>
            <a:r>
              <a:rPr lang="zh-TW" altLang="zh-HK" sz="2400" kern="100" dirty="0">
                <a:latin typeface="Times New Roman" panose="02020603050405020304" pitchFamily="18" charset="0"/>
                <a:ea typeface="標楷體" panose="03000509000000000000" pitchFamily="65" charset="-120"/>
                <a:cs typeface="華康香港標準楷書"/>
              </a:rPr>
              <a:t>句子︰</a:t>
            </a:r>
            <a:r>
              <a:rPr lang="zh-TW" altLang="zh-HK" sz="2400" b="1" kern="100" dirty="0">
                <a:latin typeface="Times New Roman" panose="02020603050405020304" pitchFamily="18" charset="0"/>
                <a:ea typeface="標楷體" panose="03000509000000000000" pitchFamily="65" charset="-120"/>
                <a:cs typeface="華康香港標準楷書"/>
              </a:rPr>
              <a:t>「動詞</a:t>
            </a:r>
            <a:r>
              <a:rPr lang="en-US" altLang="zh-HK" sz="2400" b="1" kern="100" dirty="0">
                <a:latin typeface="Times New Roman" panose="02020603050405020304" pitchFamily="18" charset="0"/>
                <a:ea typeface="標楷體" panose="03000509000000000000" pitchFamily="65" charset="-120"/>
                <a:cs typeface="華康香港標準楷書"/>
              </a:rPr>
              <a:t>+</a:t>
            </a:r>
            <a:r>
              <a:rPr lang="zh-TW" altLang="zh-HK" sz="2400" b="1" kern="100" dirty="0">
                <a:latin typeface="Times New Roman" panose="02020603050405020304" pitchFamily="18" charset="0"/>
                <a:ea typeface="標楷體" panose="03000509000000000000" pitchFamily="65" charset="-120"/>
                <a:cs typeface="華康香港標準楷書"/>
              </a:rPr>
              <a:t>得</a:t>
            </a:r>
            <a:r>
              <a:rPr lang="en-US" altLang="zh-HK" sz="2400" b="1" kern="100" dirty="0">
                <a:latin typeface="Times New Roman" panose="02020603050405020304" pitchFamily="18" charset="0"/>
                <a:ea typeface="標楷體" panose="03000509000000000000" pitchFamily="65" charset="-120"/>
                <a:cs typeface="華康香港標準楷書"/>
              </a:rPr>
              <a:t>+</a:t>
            </a:r>
            <a:r>
              <a:rPr lang="zh-TW" altLang="zh-HK" sz="2400" b="1" kern="100" dirty="0">
                <a:latin typeface="Times New Roman" panose="02020603050405020304" pitchFamily="18" charset="0"/>
                <a:ea typeface="標楷體" panose="03000509000000000000" pitchFamily="65" charset="-120"/>
                <a:cs typeface="華康香港標準楷書"/>
              </a:rPr>
              <a:t>程度副詞</a:t>
            </a:r>
            <a:r>
              <a:rPr lang="en-US" altLang="zh-HK" sz="2400" b="1" kern="1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華康香港標準楷書"/>
              </a:rPr>
              <a:t>+</a:t>
            </a:r>
            <a:r>
              <a:rPr lang="zh-TW" altLang="en-US" sz="2400" b="1" kern="1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華康香港標準楷書"/>
              </a:rPr>
              <a:t>  </a:t>
            </a:r>
            <a:endParaRPr lang="en-US" altLang="zh-TW" sz="2400" b="1" kern="100" dirty="0" smtClean="0">
              <a:latin typeface="Times New Roman" panose="02020603050405020304" pitchFamily="18" charset="0"/>
              <a:ea typeface="標楷體" panose="03000509000000000000" pitchFamily="65" charset="-120"/>
              <a:cs typeface="華康香港標準楷書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zh-TW" altLang="en-US" sz="2400" b="1" kern="1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華康香港標準楷書"/>
              </a:rPr>
              <a:t>                            </a:t>
            </a:r>
            <a:r>
              <a:rPr lang="zh-TW" altLang="zh-HK" sz="2400" b="1" kern="1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華康香港標準楷書"/>
              </a:rPr>
              <a:t>形容詞</a:t>
            </a:r>
            <a:r>
              <a:rPr lang="zh-TW" altLang="zh-HK" sz="2400" b="1" kern="100" dirty="0">
                <a:latin typeface="Times New Roman" panose="02020603050405020304" pitchFamily="18" charset="0"/>
                <a:ea typeface="標楷體" panose="03000509000000000000" pitchFamily="65" charset="-120"/>
                <a:cs typeface="華康香港標準楷書"/>
              </a:rPr>
              <a:t>」</a:t>
            </a:r>
            <a:r>
              <a:rPr lang="zh-TW" altLang="zh-HK" sz="2400" kern="100" dirty="0">
                <a:latin typeface="Times New Roman" panose="02020603050405020304" pitchFamily="18" charset="0"/>
                <a:ea typeface="標楷體" panose="03000509000000000000" pitchFamily="65" charset="-120"/>
                <a:cs typeface="華康香港標準楷書"/>
              </a:rPr>
              <a:t>。</a:t>
            </a:r>
            <a:endParaRPr lang="zh-TW" altLang="zh-HK" sz="2400" kern="100" dirty="0">
              <a:latin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altLang="zh-HK" sz="2400" kern="100" dirty="0">
                <a:latin typeface="標楷體" panose="03000509000000000000" pitchFamily="65" charset="-120"/>
                <a:ea typeface="標楷體" panose="03000509000000000000" pitchFamily="65" charset="-120"/>
                <a:cs typeface="華康香港標準楷書"/>
                <a:sym typeface="Webdings" panose="05030102010509060703" pitchFamily="18" charset="2"/>
              </a:rPr>
              <a:t></a:t>
            </a:r>
            <a:r>
              <a:rPr lang="en-US" altLang="zh-HK" sz="2400" kern="100" dirty="0">
                <a:latin typeface="標楷體" panose="03000509000000000000" pitchFamily="65" charset="-120"/>
                <a:cs typeface="華康香港標準楷書"/>
              </a:rPr>
              <a:t> </a:t>
            </a:r>
            <a:r>
              <a:rPr lang="zh-TW" altLang="zh-HK" sz="2400" kern="100" dirty="0">
                <a:latin typeface="Times New Roman" panose="02020603050405020304" pitchFamily="18" charset="0"/>
                <a:ea typeface="標楷體" panose="03000509000000000000" pitchFamily="65" charset="-120"/>
                <a:cs typeface="華康香港標準楷書"/>
              </a:rPr>
              <a:t>運用比喻</a:t>
            </a:r>
            <a:r>
              <a:rPr lang="zh-TW" altLang="zh-HK" sz="2400" kern="1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華康香港標準楷書"/>
              </a:rPr>
              <a:t>句</a:t>
            </a:r>
            <a:r>
              <a:rPr lang="en-US" altLang="zh-TW" sz="2400" kern="100" dirty="0">
                <a:latin typeface="Times New Roman" panose="02020603050405020304" pitchFamily="18" charset="0"/>
                <a:ea typeface="標楷體" panose="03000509000000000000" pitchFamily="65" charset="-120"/>
                <a:cs typeface="華康香港標準楷書"/>
              </a:rPr>
              <a:t>︰</a:t>
            </a:r>
            <a:r>
              <a:rPr lang="zh-TW" altLang="en-US" sz="2400" b="1" kern="1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華康香港標準楷書"/>
              </a:rPr>
              <a:t>「</a:t>
            </a:r>
            <a:r>
              <a:rPr lang="en-US" altLang="zh-TW" sz="2400" b="1" kern="1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華康香港標準楷書"/>
              </a:rPr>
              <a:t>……</a:t>
            </a:r>
            <a:r>
              <a:rPr lang="zh-TW" altLang="en-US" sz="2400" b="1" kern="1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華康香港標準楷書"/>
              </a:rPr>
              <a:t>像</a:t>
            </a:r>
            <a:r>
              <a:rPr lang="en-US" altLang="zh-TW" sz="2400" b="1" kern="1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華康香港標準楷書"/>
              </a:rPr>
              <a:t>……</a:t>
            </a:r>
            <a:r>
              <a:rPr lang="zh-TW" altLang="en-US" sz="2400" b="1" kern="1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華康香港標準楷書"/>
              </a:rPr>
              <a:t>。」</a:t>
            </a:r>
            <a:endParaRPr lang="zh-TW" altLang="zh-HK" sz="2400" b="1" kern="1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2406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匯報</a:t>
            </a:r>
            <a:endParaRPr lang="zh-HK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大家好！</a:t>
            </a:r>
            <a:endParaRPr lang="en-US" altLang="zh-TW" sz="40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</a:t>
            </a:r>
            <a:r>
              <a:rPr lang="zh-TW" altLang="en-US" sz="40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是第</a:t>
            </a:r>
            <a:r>
              <a:rPr lang="en-US" altLang="zh-TW" sz="40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X</a:t>
            </a:r>
            <a:r>
              <a:rPr lang="zh-TW" altLang="en-US" sz="40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組的</a:t>
            </a:r>
            <a:r>
              <a:rPr lang="en-US" altLang="zh-TW" sz="40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XXX</a:t>
            </a:r>
            <a:endParaRPr lang="en-US" altLang="zh-TW" sz="40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我們</a:t>
            </a:r>
            <a:r>
              <a:rPr lang="zh-TW" altLang="zh-HK" sz="40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修改</a:t>
            </a:r>
            <a:r>
              <a:rPr lang="zh-TW" altLang="en-US" sz="40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後的句子是</a:t>
            </a:r>
            <a:r>
              <a:rPr lang="en-US" altLang="zh-TW" sz="40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……</a:t>
            </a:r>
          </a:p>
          <a:p>
            <a:r>
              <a:rPr lang="zh-TW" altLang="en-US" sz="40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謝謝大家</a:t>
            </a:r>
            <a:r>
              <a:rPr lang="en-US" altLang="zh-TW" sz="40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!</a:t>
            </a:r>
            <a:endParaRPr lang="zh-HK" altLang="en-US" sz="40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16634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投票</a:t>
            </a:r>
            <a:endParaRPr lang="zh-HK" altLang="en-US" sz="60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4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你喜愛哪一組的句子</a:t>
            </a:r>
            <a:r>
              <a:rPr lang="en-US" altLang="zh-TW" sz="4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﹖</a:t>
            </a:r>
          </a:p>
          <a:p>
            <a:r>
              <a:rPr lang="zh-TW" altLang="en-US" sz="4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請投票。</a:t>
            </a:r>
            <a:endParaRPr lang="zh-HK" altLang="en-US" sz="48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2532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>
                <a:latin typeface="標楷體" panose="03000509000000000000" pitchFamily="65" charset="-120"/>
                <a:ea typeface="標楷體" panose="03000509000000000000" pitchFamily="65" charset="-120"/>
              </a:rPr>
              <a:t>總結</a:t>
            </a:r>
            <a:endParaRPr lang="zh-HK" altLang="en-US" sz="6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利用五感</a:t>
            </a:r>
            <a:r>
              <a:rPr lang="en-US" altLang="zh-TW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視覺   、聽覺   、嗅覺   、味覺 </a:t>
            </a:r>
            <a:r>
              <a:rPr lang="zh-TW" altLang="en-US" sz="4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en-US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和觸覺    </a:t>
            </a:r>
            <a:r>
              <a:rPr lang="en-US" altLang="zh-TW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來寫作文章，使文章更具體、更生動。</a:t>
            </a:r>
          </a:p>
          <a:p>
            <a:r>
              <a:rPr lang="zh-TW" altLang="en-US" sz="4000" kern="100" dirty="0" smtClean="0">
                <a:solidFill>
                  <a:srgbClr val="00B05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華康香港標準楷書"/>
              </a:rPr>
              <a:t>運用</a:t>
            </a:r>
            <a:r>
              <a:rPr lang="zh-TW" altLang="zh-HK" sz="4000" kern="100" dirty="0">
                <a:solidFill>
                  <a:srgbClr val="00B05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華康香港標準楷書"/>
              </a:rPr>
              <a:t>文章修訂表</a:t>
            </a:r>
            <a:r>
              <a:rPr lang="zh-TW" altLang="zh-HK" sz="4000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評價五感句子。</a:t>
            </a:r>
            <a:endParaRPr lang="zh-HK" altLang="en-US" sz="4000" dirty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HK" altLang="en-US" dirty="0"/>
          </a:p>
        </p:txBody>
      </p:sp>
      <p:pic>
        <p:nvPicPr>
          <p:cNvPr id="4" name="Picture 2" descr="Eye 1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94420">
            <a:off x="4276674" y="1754370"/>
            <a:ext cx="764758" cy="547912"/>
          </a:xfrm>
          <a:prstGeom prst="rect">
            <a:avLst/>
          </a:prstGeom>
          <a:noFill/>
          <a:extLst/>
        </p:spPr>
      </p:pic>
      <p:pic>
        <p:nvPicPr>
          <p:cNvPr id="5" name="Picture 2" descr="ear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404505"/>
            <a:ext cx="810561" cy="1051948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6" name="Picture 2" descr="nose"/>
          <p:cNvPicPr/>
          <p:nvPr/>
        </p:nvPicPr>
        <p:blipFill>
          <a:blip r:embed="rId4" cstate="print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492" y="2276872"/>
            <a:ext cx="601216" cy="656205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7" name="圖片 6"/>
          <p:cNvPicPr/>
          <p:nvPr/>
        </p:nvPicPr>
        <p:blipFill rotWithShape="1">
          <a:blip r:embed="rId5"/>
          <a:srcRect l="12604" t="26470" r="37083" b="20357"/>
          <a:stretch/>
        </p:blipFill>
        <p:spPr>
          <a:xfrm>
            <a:off x="4191000" y="2393922"/>
            <a:ext cx="847258" cy="490185"/>
          </a:xfrm>
          <a:prstGeom prst="rect">
            <a:avLst/>
          </a:prstGeom>
        </p:spPr>
      </p:pic>
      <p:pic>
        <p:nvPicPr>
          <p:cNvPr id="8" name="Picture 2" descr="hand"/>
          <p:cNvPicPr/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550" y="1956166"/>
            <a:ext cx="1176708" cy="1250852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748195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HK" altLang="en-US" sz="48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學習目標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03232" cy="4873752"/>
          </a:xfrm>
        </p:spPr>
        <p:txBody>
          <a:bodyPr/>
          <a:lstStyle/>
          <a:p>
            <a:r>
              <a:rPr lang="zh-TW" altLang="en-US" sz="4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利用五</a:t>
            </a:r>
            <a:r>
              <a:rPr lang="zh-TW" altLang="en-US" sz="4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感</a:t>
            </a:r>
            <a:r>
              <a:rPr lang="en-US" altLang="zh-TW" sz="4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4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視覺   、聽覺   、嗅覺   、味覺   和觸覺    </a:t>
            </a:r>
            <a:r>
              <a:rPr lang="en-US" altLang="zh-TW" sz="4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4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來</a:t>
            </a:r>
            <a:r>
              <a:rPr lang="zh-TW" altLang="en-US" sz="4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寫作文章，使文章更具體、更生動。</a:t>
            </a:r>
          </a:p>
          <a:p>
            <a:r>
              <a:rPr lang="zh-TW" altLang="en-US" sz="44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運用文章修訂表評價五感句子。</a:t>
            </a:r>
          </a:p>
          <a:p>
            <a:endParaRPr lang="zh-HK" altLang="en-US" dirty="0"/>
          </a:p>
        </p:txBody>
      </p:sp>
      <p:pic>
        <p:nvPicPr>
          <p:cNvPr id="4" name="Picture 2" descr="Eye 1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94420">
            <a:off x="4657673" y="1760176"/>
            <a:ext cx="764758" cy="547912"/>
          </a:xfrm>
          <a:prstGeom prst="rect">
            <a:avLst/>
          </a:prstGeom>
          <a:noFill/>
          <a:extLst/>
        </p:spPr>
      </p:pic>
      <p:pic>
        <p:nvPicPr>
          <p:cNvPr id="5" name="Picture 2" descr="hand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1676" y="2034132"/>
            <a:ext cx="1176708" cy="1250852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6" name="圖片 5"/>
          <p:cNvPicPr/>
          <p:nvPr/>
        </p:nvPicPr>
        <p:blipFill rotWithShape="1">
          <a:blip r:embed="rId4"/>
          <a:srcRect l="12604" t="26470" r="37083" b="20357"/>
          <a:stretch/>
        </p:blipFill>
        <p:spPr>
          <a:xfrm>
            <a:off x="4427984" y="2484776"/>
            <a:ext cx="905505" cy="468183"/>
          </a:xfrm>
          <a:prstGeom prst="rect">
            <a:avLst/>
          </a:prstGeom>
        </p:spPr>
      </p:pic>
      <p:pic>
        <p:nvPicPr>
          <p:cNvPr id="7" name="Picture 2" descr="nose"/>
          <p:cNvPicPr/>
          <p:nvPr/>
        </p:nvPicPr>
        <p:blipFill>
          <a:blip r:embed="rId5" cstate="print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9977" y="2331455"/>
            <a:ext cx="601216" cy="656205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8" name="Picture 2" descr="ear"/>
          <p:cNvPicPr/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6326" y="1417165"/>
            <a:ext cx="810561" cy="1051948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427895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zh-HK" sz="67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五感</a:t>
            </a:r>
            <a:r>
              <a:rPr lang="en-US" altLang="zh-TW" sz="67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zh-HK" sz="67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視覺</a:t>
            </a:r>
            <a:r>
              <a:rPr lang="en-US" altLang="zh-TW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HK" altLang="en-US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14729" y="1556792"/>
            <a:ext cx="6305550" cy="4135900"/>
          </a:xfrm>
        </p:spPr>
        <p:txBody>
          <a:bodyPr>
            <a:normAutofit/>
          </a:bodyPr>
          <a:lstStyle/>
          <a:p>
            <a:r>
              <a:rPr lang="zh-TW" altLang="en-US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我看到</a:t>
            </a:r>
            <a:r>
              <a:rPr lang="en-US" altLang="zh-TW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……</a:t>
            </a:r>
          </a:p>
          <a:p>
            <a:r>
              <a:rPr lang="zh-TW" altLang="en-US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舉例</a:t>
            </a:r>
            <a:endParaRPr lang="en-US" altLang="zh-TW" sz="40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顏色的形容詞</a:t>
            </a:r>
            <a:endParaRPr lang="en-US" altLang="zh-TW" sz="40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形狀的</a:t>
            </a:r>
            <a:r>
              <a:rPr lang="zh-TW" altLang="en-US" sz="4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形容詞</a:t>
            </a:r>
            <a:endParaRPr lang="en-US" altLang="zh-TW" sz="40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大小的</a:t>
            </a:r>
            <a:r>
              <a:rPr lang="zh-TW" altLang="en-US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形容詞</a:t>
            </a:r>
            <a:endParaRPr lang="en-US" altLang="zh-TW" sz="40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比喻</a:t>
            </a:r>
            <a:r>
              <a:rPr lang="zh-TW" altLang="en-US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句</a:t>
            </a:r>
            <a:endParaRPr lang="en-US" altLang="zh-TW" sz="40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HK" altLang="en-US" dirty="0"/>
          </a:p>
        </p:txBody>
      </p:sp>
      <p:pic>
        <p:nvPicPr>
          <p:cNvPr id="1026" name="Picture 2" descr="Eye 1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94420">
            <a:off x="5363964" y="2079354"/>
            <a:ext cx="2023306" cy="1984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2911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1052736"/>
            <a:ext cx="7467600" cy="1143000"/>
          </a:xfrm>
        </p:spPr>
        <p:txBody>
          <a:bodyPr>
            <a:noAutofit/>
          </a:bodyPr>
          <a:lstStyle/>
          <a:p>
            <a:r>
              <a:rPr lang="en-US" altLang="zh-TW" sz="60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60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60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60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60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60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zh-HK" sz="60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五</a:t>
            </a:r>
            <a:r>
              <a:rPr lang="zh-TW" altLang="zh-HK" sz="60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感</a:t>
            </a:r>
            <a:r>
              <a:rPr lang="en-US" altLang="zh-TW" sz="60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60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聽</a:t>
            </a:r>
            <a:r>
              <a:rPr lang="zh-TW" altLang="zh-HK" sz="60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覺</a:t>
            </a:r>
            <a:r>
              <a:rPr lang="en-US" altLang="zh-TW" sz="60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60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HK" altLang="en-US" sz="60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40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我聽到</a:t>
            </a:r>
            <a:r>
              <a:rPr lang="en-US" altLang="zh-TW" sz="40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……</a:t>
            </a:r>
          </a:p>
          <a:p>
            <a:r>
              <a:rPr lang="zh-TW" altLang="en-US" sz="40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市場裏的叫賣聲</a:t>
            </a:r>
            <a:endParaRPr lang="en-US" altLang="zh-TW" sz="40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人們的對話</a:t>
            </a:r>
            <a:endParaRPr lang="en-US" altLang="zh-TW" sz="40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象聲詞</a:t>
            </a:r>
            <a:endParaRPr lang="en-US" altLang="zh-TW" sz="40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/>
          </a:p>
          <a:p>
            <a:endParaRPr lang="zh-HK" altLang="en-US" dirty="0"/>
          </a:p>
        </p:txBody>
      </p:sp>
      <p:pic>
        <p:nvPicPr>
          <p:cNvPr id="2050" name="Picture 2" descr="ear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772816"/>
            <a:ext cx="2304256" cy="4008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253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HK" sz="6000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五感</a:t>
            </a:r>
            <a:r>
              <a:rPr lang="en-US" altLang="zh-TW" sz="6000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6000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嗅</a:t>
            </a:r>
            <a:r>
              <a:rPr lang="zh-TW" altLang="zh-HK" sz="6000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覺</a:t>
            </a:r>
            <a:endParaRPr lang="zh-HK" altLang="en-US" sz="6000" dirty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4000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我嗅到</a:t>
            </a:r>
            <a:r>
              <a:rPr lang="en-US" altLang="zh-TW" sz="4000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……</a:t>
            </a:r>
          </a:p>
          <a:p>
            <a:r>
              <a:rPr lang="zh-TW" altLang="en-US" sz="4000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氣味的形容詞</a:t>
            </a:r>
            <a:endParaRPr lang="en-US" altLang="zh-TW" sz="4000" dirty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比喻句</a:t>
            </a:r>
            <a:endParaRPr lang="en-US" altLang="zh-TW" sz="4000" dirty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HK" altLang="en-US" dirty="0"/>
          </a:p>
        </p:txBody>
      </p:sp>
      <p:pic>
        <p:nvPicPr>
          <p:cNvPr id="3074" name="Picture 2" descr="nos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844823"/>
            <a:ext cx="2160240" cy="3616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2610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HK" sz="60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五感</a:t>
            </a:r>
            <a:r>
              <a:rPr lang="en-US" altLang="zh-TW" sz="60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60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觸</a:t>
            </a:r>
            <a:r>
              <a:rPr lang="zh-TW" altLang="zh-HK" sz="60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覺</a:t>
            </a:r>
            <a:endParaRPr lang="zh-HK" altLang="en-US" sz="6000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40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我感到</a:t>
            </a:r>
            <a:r>
              <a:rPr lang="en-US" altLang="zh-TW" sz="40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……</a:t>
            </a:r>
          </a:p>
          <a:p>
            <a:r>
              <a:rPr lang="zh-TW" altLang="en-US" sz="40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感覺的形容詞</a:t>
            </a:r>
            <a:endParaRPr lang="en-US" altLang="zh-TW" sz="4000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比喻句</a:t>
            </a:r>
            <a:endParaRPr lang="en-US" altLang="zh-TW" sz="4000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HK" altLang="en-US" dirty="0"/>
          </a:p>
        </p:txBody>
      </p:sp>
      <p:pic>
        <p:nvPicPr>
          <p:cNvPr id="4098" name="Picture 2" descr="hand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24" r="1156" b="11268"/>
          <a:stretch/>
        </p:blipFill>
        <p:spPr bwMode="auto">
          <a:xfrm>
            <a:off x="4067944" y="1600200"/>
            <a:ext cx="4320480" cy="4140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5620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HK" sz="6000" dirty="0">
                <a:solidFill>
                  <a:schemeClr val="accent4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五感</a:t>
            </a:r>
            <a:r>
              <a:rPr lang="en-US" altLang="zh-TW" sz="6000" dirty="0">
                <a:solidFill>
                  <a:schemeClr val="accent4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6000" dirty="0">
                <a:solidFill>
                  <a:schemeClr val="accent4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味</a:t>
            </a:r>
            <a:r>
              <a:rPr lang="zh-TW" altLang="zh-HK" sz="6000" dirty="0">
                <a:solidFill>
                  <a:schemeClr val="accent4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覺</a:t>
            </a:r>
            <a:endParaRPr lang="zh-HK" altLang="en-US" sz="60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4000" dirty="0">
                <a:solidFill>
                  <a:schemeClr val="accent4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我嚐到</a:t>
            </a:r>
            <a:r>
              <a:rPr lang="en-US" altLang="zh-TW" sz="4000" dirty="0">
                <a:solidFill>
                  <a:schemeClr val="accent4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……</a:t>
            </a:r>
          </a:p>
          <a:p>
            <a:r>
              <a:rPr lang="zh-TW" altLang="en-US" sz="4000" dirty="0">
                <a:solidFill>
                  <a:schemeClr val="accent4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食物味道的形容詞</a:t>
            </a:r>
            <a:endParaRPr lang="en-US" altLang="zh-TW" sz="4000" dirty="0">
              <a:solidFill>
                <a:schemeClr val="accent4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>
                <a:solidFill>
                  <a:schemeClr val="accent4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食物質感的形容詞</a:t>
            </a:r>
            <a:endParaRPr lang="en-US" altLang="zh-TW" sz="4000" dirty="0">
              <a:solidFill>
                <a:schemeClr val="accent4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HK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12604" t="26470" r="37083" b="20357"/>
          <a:stretch/>
        </p:blipFill>
        <p:spPr>
          <a:xfrm>
            <a:off x="5143500" y="3030699"/>
            <a:ext cx="3172916" cy="2173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9301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800" b="1" dirty="0" smtClean="0">
                <a:solidFill>
                  <a:schemeClr val="accent1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水果區</a:t>
            </a:r>
            <a:endParaRPr lang="zh-HK" altLang="en-US" sz="4800" b="1" dirty="0">
              <a:solidFill>
                <a:schemeClr val="accent1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050" name="Picture 2" descr="U:\2016-17\2017-03-31 2A 參觀街市\Samsung1\20170331_141957.jpg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75" b="18749"/>
          <a:stretch/>
        </p:blipFill>
        <p:spPr bwMode="auto">
          <a:xfrm>
            <a:off x="179832" y="1553366"/>
            <a:ext cx="4630775" cy="2240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U:\2016-17\2017-03-31 2A 參觀街市\Samsung6\20170331_14391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41"/>
          <a:stretch/>
        </p:blipFill>
        <p:spPr bwMode="auto">
          <a:xfrm>
            <a:off x="4569345" y="4053672"/>
            <a:ext cx="4574655" cy="2471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U:\2016-17\2017-03-31 2A 參觀街市\Samsung9\20170331_14294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378" y="1553366"/>
            <a:ext cx="3982588" cy="2240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U:\2016-17\2017-03-31 2A 參觀街市\Samsung12-2\20170331_14310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59063"/>
            <a:ext cx="4163535" cy="2466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0352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7467600" cy="936104"/>
          </a:xfrm>
        </p:spPr>
        <p:txBody>
          <a:bodyPr>
            <a:normAutofit/>
          </a:bodyPr>
          <a:lstStyle/>
          <a:p>
            <a:pPr algn="ctr"/>
            <a:r>
              <a:rPr lang="zh-TW" altLang="en-US" sz="4800" b="1" dirty="0" smtClean="0">
                <a:solidFill>
                  <a:schemeClr val="accent5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乾貨區</a:t>
            </a:r>
            <a:endParaRPr lang="zh-HK" altLang="en-US" sz="4800" b="1" dirty="0">
              <a:solidFill>
                <a:schemeClr val="accent5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074" name="Picture 2" descr="U:\2016-17\2017-03-31 2A 參觀街市\Samsung5\20170331_142317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484" y="1412776"/>
            <a:ext cx="4046626" cy="2276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U:\2016-17\2017-03-31 2A 參觀街市\Samsung5\20170331_1427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12776"/>
            <a:ext cx="3888432" cy="2262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U:\2016-17\2017-03-31 2A 參觀街市\Samsung5\20170331_14332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437112"/>
            <a:ext cx="4056970" cy="2282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U:\2016-17\2017-03-31 2A 參觀街市\Samsung7\20170331_14393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090" y="4437111"/>
            <a:ext cx="3907497" cy="2282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字方塊 2"/>
          <p:cNvSpPr txBox="1"/>
          <p:nvPr/>
        </p:nvSpPr>
        <p:spPr>
          <a:xfrm>
            <a:off x="683568" y="766445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文具店</a:t>
            </a:r>
            <a:endParaRPr lang="zh-HK" altLang="en-US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4730194" y="3816642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服裝店</a:t>
            </a:r>
            <a:endParaRPr lang="zh-HK" altLang="en-US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458003" y="3834014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雜貨店</a:t>
            </a:r>
            <a:endParaRPr lang="zh-HK" altLang="en-US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4730194" y="766444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改衣店</a:t>
            </a:r>
            <a:endParaRPr lang="zh-HK" altLang="en-US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68260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壁窗">
  <a:themeElements>
    <a:clrScheme name="壁窗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壁窗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壁窗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94</TotalTime>
  <Words>357</Words>
  <Application>Microsoft Office PowerPoint</Application>
  <PresentationFormat>如螢幕大小 (4:3)</PresentationFormat>
  <Paragraphs>79</Paragraphs>
  <Slides>19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19</vt:i4>
      </vt:variant>
    </vt:vector>
  </HeadingPairs>
  <TitlesOfParts>
    <vt:vector size="29" baseType="lpstr">
      <vt:lpstr>華康香港標準楷書</vt:lpstr>
      <vt:lpstr>新細明體</vt:lpstr>
      <vt:lpstr>標楷體</vt:lpstr>
      <vt:lpstr>Algerian</vt:lpstr>
      <vt:lpstr>Century Schoolbook</vt:lpstr>
      <vt:lpstr>Times New Roman</vt:lpstr>
      <vt:lpstr>Webdings</vt:lpstr>
      <vt:lpstr>Wingdings</vt:lpstr>
      <vt:lpstr>Wingdings 2</vt:lpstr>
      <vt:lpstr>壁窗</vt:lpstr>
      <vt:lpstr>五感寫作</vt:lpstr>
      <vt:lpstr>學習目標</vt:lpstr>
      <vt:lpstr>五感-視覺 </vt:lpstr>
      <vt:lpstr>   五感-聽覺 </vt:lpstr>
      <vt:lpstr>五感-嗅覺</vt:lpstr>
      <vt:lpstr>五感-觸覺</vt:lpstr>
      <vt:lpstr>五感-味覺</vt:lpstr>
      <vt:lpstr>水果區</vt:lpstr>
      <vt:lpstr>乾貨區</vt:lpstr>
      <vt:lpstr>熟食區</vt:lpstr>
      <vt:lpstr>回到學校的小食會</vt:lpstr>
      <vt:lpstr>PowerPoint 簡報</vt:lpstr>
      <vt:lpstr>同學作品(古賀弓子)</vt:lpstr>
      <vt:lpstr>同學作品(丘芷淇)</vt:lpstr>
      <vt:lpstr>分組討論</vt:lpstr>
      <vt:lpstr>PowerPoint 簡報</vt:lpstr>
      <vt:lpstr>匯報</vt:lpstr>
      <vt:lpstr>投票</vt:lpstr>
      <vt:lpstr>總結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五感寫作</dc:title>
  <dc:creator>Tony Chick</dc:creator>
  <cp:lastModifiedBy>roy</cp:lastModifiedBy>
  <cp:revision>19</cp:revision>
  <dcterms:created xsi:type="dcterms:W3CDTF">2017-04-06T04:51:42Z</dcterms:created>
  <dcterms:modified xsi:type="dcterms:W3CDTF">2017-04-06T10:22:31Z</dcterms:modified>
</cp:coreProperties>
</file>