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82" r:id="rId3"/>
    <p:sldId id="281" r:id="rId4"/>
    <p:sldId id="283" r:id="rId5"/>
    <p:sldId id="284" r:id="rId6"/>
    <p:sldId id="268" r:id="rId7"/>
    <p:sldId id="269" r:id="rId8"/>
    <p:sldId id="271" r:id="rId9"/>
    <p:sldId id="272" r:id="rId10"/>
    <p:sldId id="279" r:id="rId11"/>
    <p:sldId id="274" r:id="rId12"/>
    <p:sldId id="275" r:id="rId13"/>
    <p:sldId id="276" r:id="rId14"/>
    <p:sldId id="278" r:id="rId15"/>
    <p:sldId id="280" r:id="rId16"/>
    <p:sldId id="277" r:id="rId17"/>
    <p:sldId id="285" r:id="rId18"/>
  </p:sldIdLst>
  <p:sldSz cx="12192000" cy="6858000"/>
  <p:notesSz cx="6797675" cy="9926638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5" autoAdjust="0"/>
    <p:restoredTop sz="94660"/>
  </p:normalViewPr>
  <p:slideViewPr>
    <p:cSldViewPr snapToGrid="0">
      <p:cViewPr varScale="1">
        <p:scale>
          <a:sx n="70" d="100"/>
          <a:sy n="70" d="100"/>
        </p:scale>
        <p:origin x="84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9459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8280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4881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3468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1017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121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91203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9817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6186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03982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3582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C5EA2-1224-443D-8A81-195F9ADB8A4C}" type="datetimeFigureOut">
              <a:rPr lang="zh-HK" altLang="en-US" smtClean="0"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5B291-B23C-47CE-A50B-EC814F7B274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6803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0214" y="227591"/>
            <a:ext cx="8982488" cy="330993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HK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How long 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does it take to travel </a:t>
            </a:r>
            <a:br>
              <a:rPr lang="en-US" altLang="zh-HK" sz="4000" dirty="0" smtClean="0">
                <a:latin typeface="Comic Sans MS" panose="030F0702030302020204" pitchFamily="66" charset="0"/>
              </a:rPr>
            </a:br>
            <a:r>
              <a:rPr lang="en-US" altLang="zh-HK" sz="4000" dirty="0" smtClean="0">
                <a:latin typeface="Comic Sans MS" panose="030F0702030302020204" pitchFamily="66" charset="0"/>
              </a:rPr>
              <a:t>from A to B?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HK" sz="4000" dirty="0" smtClean="0">
                <a:latin typeface="Comic Sans MS" panose="030F0702030302020204" pitchFamily="66" charset="0"/>
              </a:rPr>
              <a:t>It </a:t>
            </a:r>
            <a:r>
              <a:rPr lang="en-US" altLang="zh-HK" sz="400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takes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an hour by bus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HK" sz="4000" dirty="0" smtClean="0">
                <a:latin typeface="Comic Sans MS" panose="030F0702030302020204" pitchFamily="66" charset="0"/>
              </a:rPr>
              <a:t>and twenty minutes by taxi.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HK" sz="40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HK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How far 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is it from A to B?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HK" sz="4000" dirty="0" smtClean="0">
                <a:latin typeface="Comic Sans MS" panose="030F0702030302020204" pitchFamily="66" charset="0"/>
              </a:rPr>
              <a:t>It’s not far. It’s one and a half </a:t>
            </a:r>
            <a:r>
              <a:rPr lang="en-US" altLang="zh-HK" sz="4000" dirty="0" err="1" smtClean="0">
                <a:latin typeface="Comic Sans MS" panose="030F0702030302020204" pitchFamily="66" charset="0"/>
              </a:rPr>
              <a:t>kilometres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HK" sz="4000" dirty="0" smtClean="0">
                <a:latin typeface="Comic Sans MS" panose="030F0702030302020204" pitchFamily="66" charset="0"/>
              </a:rPr>
              <a:t>It’s a long way. It’s four </a:t>
            </a:r>
            <a:r>
              <a:rPr lang="en-US" altLang="zh-HK" sz="4000" dirty="0" err="1" smtClean="0">
                <a:latin typeface="Comic Sans MS" panose="030F0702030302020204" pitchFamily="66" charset="0"/>
              </a:rPr>
              <a:t>kilometres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06" y="181356"/>
            <a:ext cx="2861761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0" y="2534222"/>
            <a:ext cx="3026631" cy="2056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13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595062" y="132178"/>
            <a:ext cx="11247783" cy="18417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HK" dirty="0" smtClean="0">
                <a:latin typeface="Comic Sans MS" panose="030F0702030302020204" pitchFamily="66" charset="0"/>
              </a:rPr>
              <a:t>Now, write down your suggestions.</a:t>
            </a:r>
            <a:br>
              <a:rPr lang="en-US" altLang="zh-HK" dirty="0" smtClean="0">
                <a:latin typeface="Comic Sans MS" panose="030F0702030302020204" pitchFamily="66" charset="0"/>
              </a:rPr>
            </a:br>
            <a:r>
              <a:rPr lang="en-US" altLang="zh-HK" dirty="0" smtClean="0">
                <a:latin typeface="Comic Sans MS" panose="030F0702030302020204" pitchFamily="66" charset="0"/>
              </a:rPr>
              <a:t>(Write at least 2 places) 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09171" y="1713470"/>
            <a:ext cx="10515600" cy="45555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en-US" altLang="zh-HK" sz="4000" b="1" u="sng" dirty="0" smtClean="0">
                <a:latin typeface="Comic Sans MS" panose="030F0702030302020204" pitchFamily="66" charset="0"/>
              </a:rPr>
              <a:t>Where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do/don’t you suggest going? Why?</a:t>
            </a:r>
          </a:p>
          <a:p>
            <a:pPr>
              <a:lnSpc>
                <a:spcPct val="200000"/>
              </a:lnSpc>
            </a:pPr>
            <a:r>
              <a:rPr lang="en-US" altLang="zh-HK" sz="4000" b="1" u="sng" dirty="0" smtClean="0">
                <a:latin typeface="Comic Sans MS" panose="030F0702030302020204" pitchFamily="66" charset="0"/>
              </a:rPr>
              <a:t>How far 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is it </a:t>
            </a:r>
            <a:r>
              <a:rPr lang="en-US" altLang="zh-HK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from the carpark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altLang="zh-HK" sz="4000" b="1" u="sng" dirty="0" smtClean="0">
                <a:latin typeface="Comic Sans MS" panose="030F0702030302020204" pitchFamily="66" charset="0"/>
              </a:rPr>
              <a:t>How long 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does it take to walk there?</a:t>
            </a:r>
          </a:p>
          <a:p>
            <a:pPr>
              <a:lnSpc>
                <a:spcPct val="200000"/>
              </a:lnSpc>
            </a:pPr>
            <a:r>
              <a:rPr lang="en-US" altLang="zh-HK" sz="4000" dirty="0" smtClean="0">
                <a:latin typeface="Comic Sans MS" panose="030F0702030302020204" pitchFamily="66" charset="0"/>
              </a:rPr>
              <a:t>(</a:t>
            </a:r>
            <a:r>
              <a:rPr lang="en-US" altLang="zh-HK" sz="4000" dirty="0">
                <a:latin typeface="Comic Sans MS" panose="030F0702030302020204" pitchFamily="66" charset="0"/>
              </a:rPr>
              <a:t> 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</a:t>
            </a:r>
            <a:r>
              <a:rPr lang="en-US" altLang="zh-HK" sz="4000" dirty="0" smtClean="0">
                <a:latin typeface="Comic Sans MS" panose="030F0702030302020204" pitchFamily="66" charset="0"/>
                <a:sym typeface="Wingdings 2"/>
              </a:rPr>
              <a:t>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 </a:t>
            </a:r>
            <a:r>
              <a:rPr lang="en-US" altLang="zh-HK" sz="4000" b="1" u="sng" dirty="0" smtClean="0">
                <a:latin typeface="Comic Sans MS" panose="030F0702030302020204" pitchFamily="66" charset="0"/>
              </a:rPr>
              <a:t>What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do you want to do there? )</a:t>
            </a:r>
            <a:endParaRPr lang="zh-HK" altLang="en-US" sz="4000" dirty="0">
              <a:latin typeface="Comic Sans MS" panose="030F0702030302020204" pitchFamily="66" charset="0"/>
            </a:endParaRPr>
          </a:p>
        </p:txBody>
      </p:sp>
      <p:pic>
        <p:nvPicPr>
          <p:cNvPr id="23" name="Picture 2" descr="C:\Users\Carol\AppData\Local\Microsoft\Windows\Temporary Internet Files\Content.IE5\C2B2RNW6\cute_star_by_lolcat32-d747fg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3" y="5570518"/>
            <a:ext cx="433303" cy="4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線接點 23"/>
          <p:cNvCxnSpPr/>
          <p:nvPr/>
        </p:nvCxnSpPr>
        <p:spPr>
          <a:xfrm>
            <a:off x="0" y="1915295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66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38170" y="4521349"/>
            <a:ext cx="10549030" cy="212974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HK" dirty="0" smtClean="0">
                <a:latin typeface="Comic Sans MS" panose="030F0702030302020204" pitchFamily="66" charset="0"/>
              </a:rPr>
              <a:t>    I </a:t>
            </a:r>
            <a:r>
              <a:rPr lang="en-US" altLang="zh-HK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don’t</a:t>
            </a:r>
            <a:r>
              <a:rPr lang="en-US" altLang="zh-HK" dirty="0" smtClean="0">
                <a:latin typeface="Comic Sans MS" panose="030F0702030302020204" pitchFamily="66" charset="0"/>
              </a:rPr>
              <a:t> suggest going to </a:t>
            </a:r>
            <a:r>
              <a:rPr lang="en-US" altLang="zh-HK" dirty="0">
                <a:latin typeface="Comic Sans MS" panose="030F0702030302020204" pitchFamily="66" charset="0"/>
              </a:rPr>
              <a:t>_____________ </a:t>
            </a:r>
            <a:r>
              <a:rPr lang="en-US" altLang="zh-HK" dirty="0" smtClean="0">
                <a:latin typeface="Comic Sans MS" panose="030F0702030302020204" pitchFamily="66" charset="0"/>
              </a:rPr>
              <a:t>because </a:t>
            </a:r>
            <a:r>
              <a:rPr lang="en-US" altLang="zh-HK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 is a long way</a:t>
            </a:r>
            <a:r>
              <a:rPr lang="en-US" altLang="zh-HK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altLang="zh-HK" dirty="0" smtClean="0">
                <a:latin typeface="Comic Sans MS" panose="030F0702030302020204" pitchFamily="66" charset="0"/>
              </a:rPr>
              <a:t>It is _____________  </a:t>
            </a:r>
            <a:r>
              <a:rPr lang="en-US" altLang="zh-HK" dirty="0" err="1" smtClean="0">
                <a:latin typeface="Comic Sans MS" panose="030F0702030302020204" pitchFamily="66" charset="0"/>
              </a:rPr>
              <a:t>metres</a:t>
            </a:r>
            <a:r>
              <a:rPr lang="en-US" altLang="zh-HK" dirty="0" smtClean="0">
                <a:latin typeface="Comic Sans MS" panose="030F0702030302020204" pitchFamily="66" charset="0"/>
              </a:rPr>
              <a:t> </a:t>
            </a:r>
            <a:r>
              <a:rPr lang="en-US" altLang="zh-HK" b="1" u="sng" dirty="0" smtClean="0">
                <a:latin typeface="Comic Sans MS" panose="030F0702030302020204" pitchFamily="66" charset="0"/>
              </a:rPr>
              <a:t>from the carpark</a:t>
            </a:r>
            <a:r>
              <a:rPr lang="en-US" altLang="zh-HK" dirty="0" smtClean="0">
                <a:latin typeface="Comic Sans MS" panose="030F0702030302020204" pitchFamily="66" charset="0"/>
              </a:rPr>
              <a:t>. It takes _________ minutes to walk there. 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-145143" y="1361415"/>
            <a:ext cx="21070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150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zh-HK" altLang="en-US" sz="15000" dirty="0">
              <a:solidFill>
                <a:srgbClr val="FF0000"/>
              </a:solidFill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1185555" y="1523416"/>
            <a:ext cx="10805370" cy="2343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HK" dirty="0" smtClean="0">
                <a:latin typeface="Comic Sans MS" panose="030F0702030302020204" pitchFamily="66" charset="0"/>
              </a:rPr>
              <a:t>      I suggest going to _____________ because </a:t>
            </a:r>
            <a:r>
              <a:rPr lang="en-US" altLang="zh-HK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it is not far</a:t>
            </a:r>
            <a:r>
              <a:rPr lang="en-US" altLang="zh-HK" dirty="0" smtClean="0">
                <a:latin typeface="Comic Sans MS" panose="030F0702030302020204" pitchFamily="66" charset="0"/>
              </a:rPr>
              <a:t>. It is _</a:t>
            </a:r>
            <a:r>
              <a:rPr lang="en-US" altLang="zh-TW" dirty="0" smtClean="0">
                <a:latin typeface="Comic Sans MS" panose="030F0702030302020204" pitchFamily="66" charset="0"/>
              </a:rPr>
              <a:t>_________</a:t>
            </a:r>
            <a:r>
              <a:rPr lang="en-US" altLang="zh-HK" dirty="0" smtClean="0">
                <a:latin typeface="Comic Sans MS" panose="030F0702030302020204" pitchFamily="66" charset="0"/>
              </a:rPr>
              <a:t>___</a:t>
            </a:r>
            <a:r>
              <a:rPr lang="zh-TW" altLang="en-US" dirty="0" smtClean="0">
                <a:latin typeface="Comic Sans MS" panose="030F0702030302020204" pitchFamily="66" charset="0"/>
              </a:rPr>
              <a:t> </a:t>
            </a:r>
            <a:r>
              <a:rPr lang="en-US" altLang="zh-HK" dirty="0" err="1" smtClean="0">
                <a:latin typeface="Comic Sans MS" panose="030F0702030302020204" pitchFamily="66" charset="0"/>
              </a:rPr>
              <a:t>metres</a:t>
            </a:r>
            <a:r>
              <a:rPr lang="en-US" altLang="zh-HK" dirty="0" smtClean="0">
                <a:latin typeface="Comic Sans MS" panose="030F0702030302020204" pitchFamily="66" charset="0"/>
              </a:rPr>
              <a:t>  </a:t>
            </a:r>
            <a:r>
              <a:rPr lang="en-US" altLang="zh-HK" b="1" u="sng" dirty="0" smtClean="0">
                <a:latin typeface="Comic Sans MS" panose="030F0702030302020204" pitchFamily="66" charset="0"/>
              </a:rPr>
              <a:t>from the carpark</a:t>
            </a:r>
            <a:r>
              <a:rPr lang="en-US" altLang="zh-HK" dirty="0" smtClean="0">
                <a:latin typeface="Comic Sans MS" panose="030F0702030302020204" pitchFamily="66" charset="0"/>
              </a:rPr>
              <a:t>. It takes ___</a:t>
            </a:r>
            <a:r>
              <a:rPr lang="en-US" altLang="zh-TW" dirty="0" smtClean="0">
                <a:latin typeface="Comic Sans MS" panose="030F0702030302020204" pitchFamily="66" charset="0"/>
              </a:rPr>
              <a:t>__________</a:t>
            </a:r>
            <a:r>
              <a:rPr lang="en-US" altLang="zh-HK" dirty="0" smtClean="0">
                <a:latin typeface="Comic Sans MS" panose="030F0702030302020204" pitchFamily="66" charset="0"/>
              </a:rPr>
              <a:t>__ minutes to walk there.   </a:t>
            </a:r>
          </a:p>
        </p:txBody>
      </p:sp>
      <p:pic>
        <p:nvPicPr>
          <p:cNvPr id="6146" name="Picture 2" descr="C:\Users\Carol\AppData\Local\Microsoft\Windows\Temporary Internet Files\Content.IE5\C2B2RNW6\cute_star_by_lolcat32-d747fg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942" y="2787448"/>
            <a:ext cx="433303" cy="4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0" y="4582339"/>
            <a:ext cx="21070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5000" dirty="0" smtClean="0">
                <a:solidFill>
                  <a:srgbClr val="7030A0"/>
                </a:solidFill>
                <a:sym typeface="Wingdings 2"/>
              </a:rPr>
              <a:t></a:t>
            </a:r>
            <a:endParaRPr lang="zh-HK" altLang="en-US" sz="15000" dirty="0">
              <a:solidFill>
                <a:srgbClr val="7030A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5205085" y="1523416"/>
            <a:ext cx="2766310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HK" sz="3000" dirty="0" smtClean="0">
                <a:latin typeface="Comic Sans MS" panose="030F0702030302020204" pitchFamily="66" charset="0"/>
              </a:rPr>
              <a:t>Murray House</a:t>
            </a:r>
            <a:endParaRPr lang="zh-HK" altLang="en-US" sz="3000" dirty="0">
              <a:latin typeface="Comic Sans MS" panose="030F0702030302020204" pitchFamily="66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85555" y="3543166"/>
            <a:ext cx="605326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HK" sz="2600" dirty="0" smtClean="0">
                <a:latin typeface="Comic Sans MS" panose="030F0702030302020204" pitchFamily="66" charset="0"/>
              </a:rPr>
              <a:t>photo of the historical building there.</a:t>
            </a:r>
            <a:endParaRPr lang="en-US" altLang="zh-HK" sz="2600" dirty="0">
              <a:latin typeface="Comic Sans MS" panose="030F0702030302020204" pitchFamily="66" charset="0"/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58937" y="4321082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58937" y="1247643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6019649" y="4632606"/>
            <a:ext cx="276631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HK" sz="2000" dirty="0" smtClean="0">
                <a:latin typeface="Comic Sans MS" panose="030F0702030302020204" pitchFamily="66" charset="0"/>
              </a:rPr>
              <a:t>St. Stephen’s College</a:t>
            </a:r>
            <a:endParaRPr lang="zh-HK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522526" y="2850669"/>
            <a:ext cx="268535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HK" sz="2600" dirty="0">
                <a:latin typeface="Comic Sans MS" panose="030F0702030302020204" pitchFamily="66" charset="0"/>
              </a:rPr>
              <a:t>I want to </a:t>
            </a:r>
            <a:r>
              <a:rPr lang="en-US" altLang="zh-HK" sz="2600" dirty="0" smtClean="0">
                <a:latin typeface="Comic Sans MS" panose="030F0702030302020204" pitchFamily="66" charset="0"/>
              </a:rPr>
              <a:t>take a</a:t>
            </a:r>
            <a:endParaRPr lang="en-US" altLang="zh-HK" sz="2600" dirty="0">
              <a:latin typeface="Comic Sans MS" panose="030F0702030302020204" pitchFamily="66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2107095" y="2178850"/>
            <a:ext cx="2766310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3000" dirty="0" smtClean="0">
                <a:latin typeface="Comic Sans MS" panose="030F0702030302020204" pitchFamily="66" charset="0"/>
              </a:rPr>
              <a:t>200</a:t>
            </a:r>
            <a:endParaRPr lang="zh-HK" altLang="en-US" sz="3000" dirty="0">
              <a:latin typeface="Comic Sans MS" panose="030F0702030302020204" pitchFamily="66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237050" y="2195350"/>
            <a:ext cx="2766310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3000" dirty="0" smtClean="0">
                <a:latin typeface="Comic Sans MS" panose="030F0702030302020204" pitchFamily="66" charset="0"/>
              </a:rPr>
              <a:t>two hundred</a:t>
            </a:r>
            <a:endParaRPr lang="zh-HK" altLang="en-US" sz="3000" dirty="0">
              <a:latin typeface="Comic Sans MS" panose="030F0702030302020204" pitchFamily="66" charset="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592745" y="2804897"/>
            <a:ext cx="2766310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3000" dirty="0" smtClean="0">
                <a:latin typeface="Comic Sans MS" panose="030F0702030302020204" pitchFamily="66" charset="0"/>
              </a:rPr>
              <a:t>5</a:t>
            </a:r>
            <a:endParaRPr lang="zh-HK" altLang="en-US" sz="3000" dirty="0">
              <a:latin typeface="Comic Sans MS" panose="030F0702030302020204" pitchFamily="66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1592745" y="2787448"/>
            <a:ext cx="2766310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3000" dirty="0" smtClean="0">
                <a:latin typeface="Comic Sans MS" panose="030F0702030302020204" pitchFamily="66" charset="0"/>
              </a:rPr>
              <a:t>five</a:t>
            </a:r>
            <a:endParaRPr lang="zh-HK" altLang="en-US" sz="3000" dirty="0">
              <a:latin typeface="Comic Sans MS" panose="030F0702030302020204" pitchFamily="66" charset="0"/>
            </a:endParaRPr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595062" y="30580"/>
            <a:ext cx="11247783" cy="1325563"/>
          </a:xfrm>
        </p:spPr>
        <p:txBody>
          <a:bodyPr/>
          <a:lstStyle/>
          <a:p>
            <a:r>
              <a:rPr lang="en-US" altLang="zh-HK" dirty="0" smtClean="0">
                <a:latin typeface="Comic Sans MS" panose="030F0702030302020204" pitchFamily="66" charset="0"/>
              </a:rPr>
              <a:t>Now, write down your suggestions. 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-480639" y="4273173"/>
            <a:ext cx="13000575" cy="2622337"/>
            <a:chOff x="0" y="4480743"/>
            <a:chExt cx="11990925" cy="2377257"/>
          </a:xfrm>
        </p:grpSpPr>
        <p:sp>
          <p:nvSpPr>
            <p:cNvPr id="9" name="矩形 8"/>
            <p:cNvSpPr/>
            <p:nvPr/>
          </p:nvSpPr>
          <p:spPr>
            <a:xfrm>
              <a:off x="0" y="4480743"/>
              <a:ext cx="11990925" cy="23772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grpSp>
          <p:nvGrpSpPr>
            <p:cNvPr id="6" name="群組 5"/>
            <p:cNvGrpSpPr/>
            <p:nvPr/>
          </p:nvGrpSpPr>
          <p:grpSpPr>
            <a:xfrm>
              <a:off x="2937619" y="4480743"/>
              <a:ext cx="7128800" cy="2304706"/>
              <a:chOff x="219432" y="-1131451"/>
              <a:chExt cx="7128800" cy="2304706"/>
            </a:xfrm>
          </p:grpSpPr>
          <p:pic>
            <p:nvPicPr>
              <p:cNvPr id="19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432" y="-1131451"/>
                <a:ext cx="7042581" cy="230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文字方塊 20"/>
              <p:cNvSpPr txBox="1"/>
              <p:nvPr/>
            </p:nvSpPr>
            <p:spPr>
              <a:xfrm>
                <a:off x="2058877" y="-197002"/>
                <a:ext cx="39756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HK" altLang="en-US" sz="4000" dirty="0" smtClean="0">
                    <a:solidFill>
                      <a:srgbClr val="FF0000"/>
                    </a:solidFill>
                    <a:sym typeface="Wingdings 2"/>
                  </a:rPr>
                  <a:t></a:t>
                </a:r>
                <a:endParaRPr lang="zh-HK" altLang="en-US" sz="4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文字方塊 21"/>
              <p:cNvSpPr txBox="1"/>
              <p:nvPr/>
            </p:nvSpPr>
            <p:spPr>
              <a:xfrm>
                <a:off x="4087644" y="45380"/>
                <a:ext cx="15240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HK" sz="3000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200 m</a:t>
                </a:r>
                <a:endParaRPr lang="zh-HK" altLang="en-US" sz="3000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8" name="文字方塊 27"/>
              <p:cNvSpPr txBox="1"/>
              <p:nvPr/>
            </p:nvSpPr>
            <p:spPr>
              <a:xfrm>
                <a:off x="5824232" y="-6027"/>
                <a:ext cx="15240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HK" sz="3000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5 mins</a:t>
                </a:r>
                <a:endParaRPr lang="zh-HK" altLang="en-US" sz="3000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64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  <p:bldP spid="18" grpId="0" animBg="1"/>
      <p:bldP spid="23" grpId="0"/>
      <p:bldP spid="24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-145143" y="98697"/>
            <a:ext cx="21070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150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zh-HK" altLang="en-US" sz="15000" dirty="0">
              <a:solidFill>
                <a:srgbClr val="FF0000"/>
              </a:solidFill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0" y="2322307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-3514647" y="-363442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137886" y="4644371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-116116" y="2786573"/>
            <a:ext cx="21070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150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zh-HK" altLang="en-US" sz="15000" dirty="0">
              <a:solidFill>
                <a:srgbClr val="FF0000"/>
              </a:solidFill>
            </a:endParaRPr>
          </a:p>
        </p:txBody>
      </p:sp>
      <p:sp>
        <p:nvSpPr>
          <p:cNvPr id="36" name="內容版面配置區 2"/>
          <p:cNvSpPr txBox="1">
            <a:spLocks/>
          </p:cNvSpPr>
          <p:nvPr/>
        </p:nvSpPr>
        <p:spPr>
          <a:xfrm>
            <a:off x="1185555" y="72016"/>
            <a:ext cx="10805370" cy="2343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HK" dirty="0" smtClean="0">
                <a:latin typeface="Comic Sans MS" panose="030F0702030302020204" pitchFamily="66" charset="0"/>
              </a:rPr>
              <a:t>      I suggest going to _____________ because </a:t>
            </a:r>
            <a:r>
              <a:rPr lang="en-US" altLang="zh-HK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it is not far</a:t>
            </a:r>
            <a:r>
              <a:rPr lang="en-US" altLang="zh-HK" dirty="0" smtClean="0">
                <a:latin typeface="Comic Sans MS" panose="030F0702030302020204" pitchFamily="66" charset="0"/>
              </a:rPr>
              <a:t>. It is ____</a:t>
            </a:r>
            <a:r>
              <a:rPr lang="en-US" altLang="zh-HK" dirty="0" err="1" smtClean="0">
                <a:latin typeface="Comic Sans MS" panose="030F0702030302020204" pitchFamily="66" charset="0"/>
              </a:rPr>
              <a:t>metres</a:t>
            </a:r>
            <a:r>
              <a:rPr lang="en-US" altLang="zh-HK" dirty="0" smtClean="0">
                <a:latin typeface="Comic Sans MS" panose="030F0702030302020204" pitchFamily="66" charset="0"/>
              </a:rPr>
              <a:t>  </a:t>
            </a:r>
            <a:r>
              <a:rPr lang="en-US" altLang="zh-HK" b="1" u="sng" dirty="0" smtClean="0">
                <a:latin typeface="Comic Sans MS" panose="030F0702030302020204" pitchFamily="66" charset="0"/>
              </a:rPr>
              <a:t>from the carpark</a:t>
            </a:r>
            <a:r>
              <a:rPr lang="en-US" altLang="zh-HK" dirty="0" smtClean="0">
                <a:latin typeface="Comic Sans MS" panose="030F0702030302020204" pitchFamily="66" charset="0"/>
              </a:rPr>
              <a:t>. It takes _____ minutes to walk there.   </a:t>
            </a:r>
          </a:p>
        </p:txBody>
      </p:sp>
      <p:pic>
        <p:nvPicPr>
          <p:cNvPr id="37" name="Picture 2" descr="C:\Users\Carol\AppData\Local\Microsoft\Windows\Temporary Internet Files\Content.IE5\C2B2RNW6\cute_star_by_lolcat32-d747fg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340" y="1296365"/>
            <a:ext cx="433303" cy="4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文字方塊 37"/>
          <p:cNvSpPr txBox="1"/>
          <p:nvPr/>
        </p:nvSpPr>
        <p:spPr>
          <a:xfrm>
            <a:off x="5205085" y="72016"/>
            <a:ext cx="2766310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HK" sz="3000" dirty="0" smtClean="0">
                <a:latin typeface="Comic Sans MS" panose="030F0702030302020204" pitchFamily="66" charset="0"/>
              </a:rPr>
              <a:t>Murray House</a:t>
            </a:r>
            <a:endParaRPr lang="zh-HK" altLang="en-US" sz="3000" dirty="0">
              <a:latin typeface="Comic Sans MS" panose="030F0702030302020204" pitchFamily="66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58991" y="1370241"/>
            <a:ext cx="8653331" cy="6261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HK" sz="2600" dirty="0">
                <a:latin typeface="Comic Sans MS" panose="030F0702030302020204" pitchFamily="66" charset="0"/>
              </a:rPr>
              <a:t>I want to </a:t>
            </a:r>
            <a:r>
              <a:rPr lang="en-US" altLang="zh-HK" sz="2600" dirty="0" smtClean="0">
                <a:latin typeface="Comic Sans MS" panose="030F0702030302020204" pitchFamily="66" charset="0"/>
              </a:rPr>
              <a:t>take a photo of the historical building there.</a:t>
            </a:r>
            <a:endParaRPr lang="en-US" altLang="zh-HK" sz="2600" dirty="0">
              <a:latin typeface="Comic Sans MS" panose="030F0702030302020204" pitchFamily="66" charset="0"/>
            </a:endParaRPr>
          </a:p>
        </p:txBody>
      </p:sp>
      <p:sp>
        <p:nvSpPr>
          <p:cNvPr id="40" name="內容版面配置區 2"/>
          <p:cNvSpPr txBox="1">
            <a:spLocks/>
          </p:cNvSpPr>
          <p:nvPr/>
        </p:nvSpPr>
        <p:spPr>
          <a:xfrm>
            <a:off x="1337955" y="2437036"/>
            <a:ext cx="10805370" cy="2343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HK" dirty="0" smtClean="0">
                <a:latin typeface="Comic Sans MS" panose="030F0702030302020204" pitchFamily="66" charset="0"/>
              </a:rPr>
              <a:t>      I suggest going to _____________ because </a:t>
            </a:r>
            <a:r>
              <a:rPr lang="en-US" altLang="zh-HK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it is not far</a:t>
            </a:r>
            <a:r>
              <a:rPr lang="en-US" altLang="zh-HK" dirty="0" smtClean="0">
                <a:latin typeface="Comic Sans MS" panose="030F0702030302020204" pitchFamily="66" charset="0"/>
              </a:rPr>
              <a:t>. It is ____</a:t>
            </a:r>
            <a:r>
              <a:rPr lang="en-US" altLang="zh-HK" dirty="0" err="1" smtClean="0">
                <a:latin typeface="Comic Sans MS" panose="030F0702030302020204" pitchFamily="66" charset="0"/>
              </a:rPr>
              <a:t>metres</a:t>
            </a:r>
            <a:r>
              <a:rPr lang="en-US" altLang="zh-HK" dirty="0" smtClean="0">
                <a:latin typeface="Comic Sans MS" panose="030F0702030302020204" pitchFamily="66" charset="0"/>
              </a:rPr>
              <a:t>  </a:t>
            </a:r>
            <a:r>
              <a:rPr lang="en-US" altLang="zh-HK" b="1" u="sng" dirty="0" smtClean="0">
                <a:latin typeface="Comic Sans MS" panose="030F0702030302020204" pitchFamily="66" charset="0"/>
              </a:rPr>
              <a:t>from the carpark</a:t>
            </a:r>
            <a:r>
              <a:rPr lang="en-US" altLang="zh-HK" dirty="0" smtClean="0">
                <a:latin typeface="Comic Sans MS" panose="030F0702030302020204" pitchFamily="66" charset="0"/>
              </a:rPr>
              <a:t>. It takes _____ minutes to walk there.   </a:t>
            </a:r>
          </a:p>
        </p:txBody>
      </p:sp>
      <p:pic>
        <p:nvPicPr>
          <p:cNvPr id="41" name="Picture 2" descr="C:\Users\Carol\AppData\Local\Microsoft\Windows\Temporary Internet Files\Content.IE5\C2B2RNW6\cute_star_by_lolcat32-d747fg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740" y="3762983"/>
            <a:ext cx="433303" cy="4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文字方塊 41"/>
          <p:cNvSpPr txBox="1"/>
          <p:nvPr/>
        </p:nvSpPr>
        <p:spPr>
          <a:xfrm>
            <a:off x="5205085" y="2538634"/>
            <a:ext cx="278057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HK" sz="2800" dirty="0" smtClean="0">
                <a:latin typeface="Comic Sans MS" panose="030F0702030302020204" pitchFamily="66" charset="0"/>
              </a:rPr>
              <a:t>Stanley Market</a:t>
            </a:r>
            <a:endParaRPr lang="zh-HK" altLang="en-US" sz="2800" dirty="0">
              <a:latin typeface="Comic Sans MS" panose="030F0702030302020204" pitchFamily="66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811391" y="3749775"/>
            <a:ext cx="497123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HK" sz="2600" dirty="0">
                <a:latin typeface="Comic Sans MS" panose="030F0702030302020204" pitchFamily="66" charset="0"/>
              </a:rPr>
              <a:t>I want to </a:t>
            </a:r>
            <a:r>
              <a:rPr lang="en-US" altLang="zh-HK" sz="2600" dirty="0" smtClean="0">
                <a:latin typeface="Comic Sans MS" panose="030F0702030302020204" pitchFamily="66" charset="0"/>
              </a:rPr>
              <a:t>buy souvenirs there.</a:t>
            </a:r>
            <a:endParaRPr lang="en-US" altLang="zh-HK" sz="2600" dirty="0">
              <a:latin typeface="Comic Sans MS" panose="030F0702030302020204" pitchFamily="66" charset="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7716470" y="1924324"/>
            <a:ext cx="1351954" cy="688081"/>
          </a:xfrm>
          <a:prstGeom prst="wedgeRoundRectCallout">
            <a:avLst>
              <a:gd name="adj1" fmla="val -21907"/>
              <a:gd name="adj2" fmla="val 96524"/>
              <a:gd name="adj3" fmla="val 16667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35" name="文字方塊 2"/>
          <p:cNvSpPr txBox="1">
            <a:spLocks noChangeArrowheads="1"/>
          </p:cNvSpPr>
          <p:nvPr/>
        </p:nvSpPr>
        <p:spPr bwMode="auto">
          <a:xfrm>
            <a:off x="7983407" y="1991365"/>
            <a:ext cx="108501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000" kern="100" dirty="0" smtClean="0"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</a:rPr>
              <a:t>too</a:t>
            </a:r>
            <a:endParaRPr lang="zh-TW" sz="3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58937" y="4645047"/>
            <a:ext cx="11492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100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zh-HK" altLang="en-US" sz="10000" dirty="0">
              <a:solidFill>
                <a:srgbClr val="FF0000"/>
              </a:solidFill>
            </a:endParaRPr>
          </a:p>
        </p:txBody>
      </p:sp>
      <p:sp>
        <p:nvSpPr>
          <p:cNvPr id="45" name="內容版面配置區 2"/>
          <p:cNvSpPr txBox="1">
            <a:spLocks/>
          </p:cNvSpPr>
          <p:nvPr/>
        </p:nvSpPr>
        <p:spPr>
          <a:xfrm>
            <a:off x="1121568" y="4901662"/>
            <a:ext cx="10805370" cy="889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HK" dirty="0" smtClean="0">
                <a:latin typeface="Comic Sans MS" panose="030F0702030302020204" pitchFamily="66" charset="0"/>
              </a:rPr>
              <a:t>      I     suggest going to _____________ because </a:t>
            </a:r>
            <a:r>
              <a:rPr lang="en-US" altLang="zh-HK" b="1" dirty="0" smtClean="0">
                <a:latin typeface="Comic Sans MS" panose="030F0702030302020204" pitchFamily="66" charset="0"/>
              </a:rPr>
              <a:t>…</a:t>
            </a:r>
            <a:endParaRPr lang="en-US" altLang="zh-HK" dirty="0" smtClean="0">
              <a:latin typeface="Comic Sans MS" panose="030F0702030302020204" pitchFamily="66" charset="0"/>
            </a:endParaRPr>
          </a:p>
        </p:txBody>
      </p:sp>
      <p:sp>
        <p:nvSpPr>
          <p:cNvPr id="46" name="圓角矩形圖說文字 45"/>
          <p:cNvSpPr/>
          <p:nvPr/>
        </p:nvSpPr>
        <p:spPr>
          <a:xfrm>
            <a:off x="1905376" y="4349743"/>
            <a:ext cx="1351954" cy="688081"/>
          </a:xfrm>
          <a:prstGeom prst="wedgeRoundRectCallout">
            <a:avLst>
              <a:gd name="adj1" fmla="val -21907"/>
              <a:gd name="adj2" fmla="val 96524"/>
              <a:gd name="adj3" fmla="val 16667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47" name="文字方塊 2"/>
          <p:cNvSpPr txBox="1">
            <a:spLocks noChangeArrowheads="1"/>
          </p:cNvSpPr>
          <p:nvPr/>
        </p:nvSpPr>
        <p:spPr bwMode="auto">
          <a:xfrm>
            <a:off x="2082386" y="4426524"/>
            <a:ext cx="108501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000" kern="100" dirty="0" smtClean="0"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</a:rPr>
              <a:t>also</a:t>
            </a:r>
            <a:endParaRPr lang="zh-TW" sz="3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cxnSp>
        <p:nvCxnSpPr>
          <p:cNvPr id="48" name="直線接點 47"/>
          <p:cNvCxnSpPr/>
          <p:nvPr/>
        </p:nvCxnSpPr>
        <p:spPr>
          <a:xfrm>
            <a:off x="120322" y="5849257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字方塊 48"/>
          <p:cNvSpPr txBox="1"/>
          <p:nvPr/>
        </p:nvSpPr>
        <p:spPr>
          <a:xfrm>
            <a:off x="41373" y="5762849"/>
            <a:ext cx="11492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100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zh-HK" altLang="en-US" sz="10000" dirty="0">
              <a:solidFill>
                <a:srgbClr val="FF0000"/>
              </a:solidFill>
            </a:endParaRPr>
          </a:p>
        </p:txBody>
      </p:sp>
      <p:sp>
        <p:nvSpPr>
          <p:cNvPr id="50" name="內容版面配置區 2"/>
          <p:cNvSpPr txBox="1">
            <a:spLocks/>
          </p:cNvSpPr>
          <p:nvPr/>
        </p:nvSpPr>
        <p:spPr>
          <a:xfrm>
            <a:off x="1905376" y="6169661"/>
            <a:ext cx="10805370" cy="889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HK" dirty="0" smtClean="0">
                <a:latin typeface="Comic Sans MS" panose="030F0702030302020204" pitchFamily="66" charset="0"/>
              </a:rPr>
              <a:t>      I  suggest going to _____________ because </a:t>
            </a:r>
            <a:r>
              <a:rPr lang="en-US" altLang="zh-HK" b="1" dirty="0" smtClean="0">
                <a:latin typeface="Comic Sans MS" panose="030F0702030302020204" pitchFamily="66" charset="0"/>
              </a:rPr>
              <a:t>…</a:t>
            </a:r>
            <a:endParaRPr lang="en-US" altLang="zh-HK" dirty="0" smtClean="0">
              <a:latin typeface="Comic Sans MS" panose="030F0702030302020204" pitchFamily="66" charset="0"/>
            </a:endParaRPr>
          </a:p>
        </p:txBody>
      </p:sp>
      <p:sp>
        <p:nvSpPr>
          <p:cNvPr id="51" name="圓角矩形圖說文字 50"/>
          <p:cNvSpPr/>
          <p:nvPr/>
        </p:nvSpPr>
        <p:spPr>
          <a:xfrm>
            <a:off x="1361209" y="5631973"/>
            <a:ext cx="2350359" cy="688081"/>
          </a:xfrm>
          <a:prstGeom prst="wedgeRoundRectCallout">
            <a:avLst>
              <a:gd name="adj1" fmla="val -21907"/>
              <a:gd name="adj2" fmla="val 96524"/>
              <a:gd name="adj3" fmla="val 16667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52" name="文字方塊 2"/>
          <p:cNvSpPr txBox="1">
            <a:spLocks noChangeArrowheads="1"/>
          </p:cNvSpPr>
          <p:nvPr/>
        </p:nvSpPr>
        <p:spPr bwMode="auto">
          <a:xfrm>
            <a:off x="1538220" y="5708754"/>
            <a:ext cx="217334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000" kern="100" dirty="0" smtClean="0"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</a:rPr>
              <a:t>Moreover,</a:t>
            </a:r>
            <a:endParaRPr lang="zh-TW" sz="3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08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4" grpId="0"/>
      <p:bldP spid="45" grpId="0"/>
      <p:bldP spid="46" grpId="0" animBg="1"/>
      <p:bldP spid="47" grpId="0"/>
      <p:bldP spid="49" grpId="0"/>
      <p:bldP spid="50" grpId="0"/>
      <p:bldP spid="51" grpId="0" animBg="1"/>
      <p:bldP spid="5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595062" y="30580"/>
            <a:ext cx="11247783" cy="1325563"/>
          </a:xfrm>
        </p:spPr>
        <p:txBody>
          <a:bodyPr/>
          <a:lstStyle/>
          <a:p>
            <a:r>
              <a:rPr lang="en-US" altLang="zh-HK" dirty="0" smtClean="0">
                <a:latin typeface="Comic Sans MS" panose="030F0702030302020204" pitchFamily="66" charset="0"/>
              </a:rPr>
              <a:t>Now, write down your suggestions. 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-205116" y="3839838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-128866" y="1189582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內容版面配置區 2"/>
          <p:cNvSpPr txBox="1">
            <a:spLocks/>
          </p:cNvSpPr>
          <p:nvPr/>
        </p:nvSpPr>
        <p:spPr>
          <a:xfrm>
            <a:off x="1338170" y="3926275"/>
            <a:ext cx="10549030" cy="2129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HK" dirty="0" smtClean="0">
                <a:latin typeface="Comic Sans MS" panose="030F0702030302020204" pitchFamily="66" charset="0"/>
              </a:rPr>
              <a:t>    I </a:t>
            </a:r>
            <a:r>
              <a:rPr lang="en-US" altLang="zh-HK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don’t</a:t>
            </a:r>
            <a:r>
              <a:rPr lang="en-US" altLang="zh-HK" dirty="0" smtClean="0">
                <a:latin typeface="Comic Sans MS" panose="030F0702030302020204" pitchFamily="66" charset="0"/>
              </a:rPr>
              <a:t> suggest going to _____________ because </a:t>
            </a:r>
            <a:r>
              <a:rPr lang="en-US" altLang="zh-HK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 is a long way</a:t>
            </a:r>
            <a:r>
              <a:rPr lang="en-US" altLang="zh-HK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altLang="zh-HK" dirty="0" smtClean="0">
                <a:latin typeface="Comic Sans MS" panose="030F0702030302020204" pitchFamily="66" charset="0"/>
              </a:rPr>
              <a:t>It is _____________  </a:t>
            </a:r>
            <a:r>
              <a:rPr lang="en-US" altLang="zh-HK" dirty="0" err="1" smtClean="0">
                <a:latin typeface="Comic Sans MS" panose="030F0702030302020204" pitchFamily="66" charset="0"/>
              </a:rPr>
              <a:t>metres</a:t>
            </a:r>
            <a:r>
              <a:rPr lang="en-US" altLang="zh-HK" dirty="0" smtClean="0">
                <a:latin typeface="Comic Sans MS" panose="030F0702030302020204" pitchFamily="66" charset="0"/>
              </a:rPr>
              <a:t> </a:t>
            </a:r>
            <a:r>
              <a:rPr lang="en-US" altLang="zh-HK" b="1" u="sng" dirty="0" smtClean="0">
                <a:latin typeface="Comic Sans MS" panose="030F0702030302020204" pitchFamily="66" charset="0"/>
              </a:rPr>
              <a:t>from the carpark</a:t>
            </a:r>
            <a:r>
              <a:rPr lang="en-US" altLang="zh-HK" dirty="0" smtClean="0">
                <a:latin typeface="Comic Sans MS" panose="030F0702030302020204" pitchFamily="66" charset="0"/>
              </a:rPr>
              <a:t>. It takes _________ minutes to walk there. 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0" y="3987265"/>
            <a:ext cx="21070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5000" dirty="0" smtClean="0">
                <a:solidFill>
                  <a:srgbClr val="7030A0"/>
                </a:solidFill>
                <a:sym typeface="Wingdings 2"/>
              </a:rPr>
              <a:t></a:t>
            </a:r>
            <a:endParaRPr lang="zh-HK" altLang="en-US" sz="15000" dirty="0">
              <a:solidFill>
                <a:srgbClr val="7030A0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5892901" y="4019827"/>
            <a:ext cx="294919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HK" sz="2000" dirty="0" smtClean="0">
                <a:latin typeface="Comic Sans MS" panose="030F0702030302020204" pitchFamily="66" charset="0"/>
              </a:rPr>
              <a:t>Stanley Main Beach</a:t>
            </a:r>
          </a:p>
        </p:txBody>
      </p:sp>
      <p:sp>
        <p:nvSpPr>
          <p:cNvPr id="37" name="內容版面配置區 2"/>
          <p:cNvSpPr txBox="1">
            <a:spLocks/>
          </p:cNvSpPr>
          <p:nvPr/>
        </p:nvSpPr>
        <p:spPr>
          <a:xfrm>
            <a:off x="1330915" y="1378191"/>
            <a:ext cx="10549030" cy="2129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HK" dirty="0" smtClean="0">
                <a:latin typeface="Comic Sans MS" panose="030F0702030302020204" pitchFamily="66" charset="0"/>
              </a:rPr>
              <a:t>    I </a:t>
            </a:r>
            <a:r>
              <a:rPr lang="en-US" altLang="zh-HK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don’t</a:t>
            </a:r>
            <a:r>
              <a:rPr lang="en-US" altLang="zh-HK" dirty="0" smtClean="0">
                <a:latin typeface="Comic Sans MS" panose="030F0702030302020204" pitchFamily="66" charset="0"/>
              </a:rPr>
              <a:t> suggest going to _____________ because </a:t>
            </a:r>
            <a:r>
              <a:rPr lang="en-US" altLang="zh-HK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 is a long way</a:t>
            </a:r>
            <a:r>
              <a:rPr lang="en-US" altLang="zh-HK" b="1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altLang="zh-HK" dirty="0" smtClean="0">
                <a:latin typeface="Comic Sans MS" panose="030F0702030302020204" pitchFamily="66" charset="0"/>
              </a:rPr>
              <a:t>It is _____________  </a:t>
            </a:r>
            <a:r>
              <a:rPr lang="en-US" altLang="zh-HK" dirty="0" err="1" smtClean="0">
                <a:latin typeface="Comic Sans MS" panose="030F0702030302020204" pitchFamily="66" charset="0"/>
              </a:rPr>
              <a:t>metres</a:t>
            </a:r>
            <a:r>
              <a:rPr lang="en-US" altLang="zh-HK" dirty="0" smtClean="0">
                <a:latin typeface="Comic Sans MS" panose="030F0702030302020204" pitchFamily="66" charset="0"/>
              </a:rPr>
              <a:t> </a:t>
            </a:r>
            <a:r>
              <a:rPr lang="en-US" altLang="zh-HK" b="1" u="sng" dirty="0" smtClean="0">
                <a:latin typeface="Comic Sans MS" panose="030F0702030302020204" pitchFamily="66" charset="0"/>
              </a:rPr>
              <a:t>from the carpark</a:t>
            </a:r>
            <a:r>
              <a:rPr lang="en-US" altLang="zh-HK" dirty="0" smtClean="0">
                <a:latin typeface="Comic Sans MS" panose="030F0702030302020204" pitchFamily="66" charset="0"/>
              </a:rPr>
              <a:t>. It takes _________ minutes to walk there. </a:t>
            </a:r>
          </a:p>
        </p:txBody>
      </p:sp>
      <p:sp>
        <p:nvSpPr>
          <p:cNvPr id="38" name="文字方塊 37"/>
          <p:cNvSpPr txBox="1"/>
          <p:nvPr/>
        </p:nvSpPr>
        <p:spPr>
          <a:xfrm>
            <a:off x="-7255" y="1439181"/>
            <a:ext cx="21070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5000" dirty="0" smtClean="0">
                <a:solidFill>
                  <a:srgbClr val="7030A0"/>
                </a:solidFill>
                <a:sym typeface="Wingdings 2"/>
              </a:rPr>
              <a:t></a:t>
            </a:r>
            <a:endParaRPr lang="zh-HK" altLang="en-US" sz="15000" dirty="0">
              <a:solidFill>
                <a:srgbClr val="7030A0"/>
              </a:solidFill>
            </a:endParaRPr>
          </a:p>
        </p:txBody>
      </p:sp>
      <p:sp>
        <p:nvSpPr>
          <p:cNvPr id="27" name="圓角矩形圖說文字 26"/>
          <p:cNvSpPr/>
          <p:nvPr/>
        </p:nvSpPr>
        <p:spPr>
          <a:xfrm>
            <a:off x="8486605" y="3274053"/>
            <a:ext cx="1351954" cy="688081"/>
          </a:xfrm>
          <a:prstGeom prst="wedgeRoundRectCallout">
            <a:avLst>
              <a:gd name="adj1" fmla="val -26201"/>
              <a:gd name="adj2" fmla="val 90196"/>
              <a:gd name="adj3" fmla="val 16667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28" name="文字方塊 2"/>
          <p:cNvSpPr txBox="1">
            <a:spLocks noChangeArrowheads="1"/>
          </p:cNvSpPr>
          <p:nvPr/>
        </p:nvSpPr>
        <p:spPr bwMode="auto">
          <a:xfrm>
            <a:off x="8526247" y="3329389"/>
            <a:ext cx="131231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TW" sz="3000" kern="100" dirty="0" smtClean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either</a:t>
            </a:r>
            <a:endParaRPr lang="zh-TW" sz="3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890884" y="1487994"/>
            <a:ext cx="294919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HK" sz="2000" dirty="0" smtClean="0">
                <a:latin typeface="Comic Sans MS" panose="030F0702030302020204" pitchFamily="66" charset="0"/>
              </a:rPr>
              <a:t>St. Stephen’s College</a:t>
            </a:r>
          </a:p>
        </p:txBody>
      </p:sp>
    </p:spTree>
    <p:extLst>
      <p:ext uri="{BB962C8B-B14F-4D97-AF65-F5344CB8AC3E}">
        <p14:creationId xmlns:p14="http://schemas.microsoft.com/office/powerpoint/2010/main" val="217868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HK" dirty="0" smtClean="0">
                <a:latin typeface="Comic Sans MS" panose="030F0702030302020204" pitchFamily="66" charset="0"/>
              </a:rPr>
              <a:t>5 minutes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499" y="1712459"/>
            <a:ext cx="4629125" cy="4281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2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595062" y="132178"/>
            <a:ext cx="11247783" cy="18417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HK" dirty="0" smtClean="0">
                <a:latin typeface="Comic Sans MS" panose="030F0702030302020204" pitchFamily="66" charset="0"/>
              </a:rPr>
              <a:t>Now, write down your suggestions.</a:t>
            </a:r>
            <a:br>
              <a:rPr lang="en-US" altLang="zh-HK" dirty="0" smtClean="0">
                <a:latin typeface="Comic Sans MS" panose="030F0702030302020204" pitchFamily="66" charset="0"/>
              </a:rPr>
            </a:br>
            <a:r>
              <a:rPr lang="en-US" altLang="zh-HK" dirty="0" smtClean="0">
                <a:latin typeface="Comic Sans MS" panose="030F0702030302020204" pitchFamily="66" charset="0"/>
              </a:rPr>
              <a:t>(Write about at least 2 places) 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09171" y="1869169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HK" sz="4000" b="1" u="sng" dirty="0" smtClean="0">
                <a:latin typeface="Comic Sans MS" panose="030F0702030302020204" pitchFamily="66" charset="0"/>
              </a:rPr>
              <a:t>Where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do/don’t you suggest going? Why?</a:t>
            </a:r>
          </a:p>
          <a:p>
            <a:pPr>
              <a:lnSpc>
                <a:spcPct val="150000"/>
              </a:lnSpc>
            </a:pPr>
            <a:r>
              <a:rPr lang="en-US" altLang="zh-HK" sz="4000" b="1" u="sng" dirty="0" smtClean="0">
                <a:latin typeface="Comic Sans MS" panose="030F0702030302020204" pitchFamily="66" charset="0"/>
              </a:rPr>
              <a:t>How far 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is it </a:t>
            </a:r>
            <a:r>
              <a:rPr lang="en-US" altLang="zh-HK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from the carpark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HK" sz="4000" b="1" u="sng" dirty="0" smtClean="0">
                <a:latin typeface="Comic Sans MS" panose="030F0702030302020204" pitchFamily="66" charset="0"/>
              </a:rPr>
              <a:t>How long 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does it take to walk there?</a:t>
            </a:r>
          </a:p>
          <a:p>
            <a:pPr>
              <a:lnSpc>
                <a:spcPct val="150000"/>
              </a:lnSpc>
            </a:pPr>
            <a:r>
              <a:rPr lang="en-US" altLang="zh-HK" sz="4000" dirty="0" smtClean="0">
                <a:latin typeface="Comic Sans MS" panose="030F0702030302020204" pitchFamily="66" charset="0"/>
              </a:rPr>
              <a:t>(</a:t>
            </a:r>
            <a:r>
              <a:rPr lang="en-US" altLang="zh-HK" sz="4000" dirty="0">
                <a:latin typeface="Comic Sans MS" panose="030F0702030302020204" pitchFamily="66" charset="0"/>
              </a:rPr>
              <a:t> 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</a:t>
            </a:r>
            <a:r>
              <a:rPr lang="en-US" altLang="zh-HK" sz="4000" dirty="0" smtClean="0">
                <a:latin typeface="Comic Sans MS" panose="030F0702030302020204" pitchFamily="66" charset="0"/>
                <a:sym typeface="Wingdings 2"/>
              </a:rPr>
              <a:t>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 </a:t>
            </a:r>
            <a:r>
              <a:rPr lang="en-US" altLang="zh-HK" sz="4000" b="1" u="sng" dirty="0" smtClean="0">
                <a:latin typeface="Comic Sans MS" panose="030F0702030302020204" pitchFamily="66" charset="0"/>
              </a:rPr>
              <a:t>What</a:t>
            </a:r>
            <a:r>
              <a:rPr lang="en-US" altLang="zh-HK" sz="4000" dirty="0" smtClean="0">
                <a:latin typeface="Comic Sans MS" panose="030F0702030302020204" pitchFamily="66" charset="0"/>
              </a:rPr>
              <a:t> do you want to do there? )</a:t>
            </a:r>
            <a:endParaRPr lang="zh-HK" altLang="en-US" sz="4000" dirty="0">
              <a:latin typeface="Comic Sans MS" panose="030F0702030302020204" pitchFamily="66" charset="0"/>
            </a:endParaRPr>
          </a:p>
        </p:txBody>
      </p:sp>
      <p:pic>
        <p:nvPicPr>
          <p:cNvPr id="23" name="Picture 2" descr="C:\Users\Carol\AppData\Local\Microsoft\Windows\Temporary Internet Files\Content.IE5\C2B2RNW6\cute_star_by_lolcat32-d747fg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37" y="5339858"/>
            <a:ext cx="433303" cy="4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0" y="1915295"/>
            <a:ext cx="121920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09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>
                <a:latin typeface="Comic Sans MS" panose="030F0702030302020204" pitchFamily="66" charset="0"/>
              </a:rPr>
              <a:t>We want to listen to your opinion!  </a:t>
            </a:r>
            <a:r>
              <a:rPr lang="en-US" altLang="zh-HK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279" y="2067831"/>
            <a:ext cx="4938041" cy="386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65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7" y="2179637"/>
            <a:ext cx="3271043" cy="3271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smtClean="0">
                <a:latin typeface="Comic Sans MS" panose="030F0702030302020204" pitchFamily="66" charset="0"/>
              </a:rPr>
              <a:t>Our Suggestions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3314700" y="1978024"/>
            <a:ext cx="8953500" cy="36742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HK" dirty="0" smtClean="0">
                <a:latin typeface="Comic Sans MS" panose="030F0702030302020204" pitchFamily="66" charset="0"/>
              </a:rPr>
              <a:t>In our next lesson, we are going to write a letter to Principal Sung. We will give suggestions on our visit to Stanley. 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pic>
        <p:nvPicPr>
          <p:cNvPr id="13314" name="Picture 2" descr="https://tse1.mm.bing.net/th?id=OIP.fZgsPC8VRdFGLDatQDLCiwEsEs&amp;pid=15.1&amp;P=0&amp;w=300&amp;h=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2" y="190499"/>
            <a:ext cx="1616075" cy="16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44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485"/>
            <a:ext cx="5089298" cy="696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2544649" y="-1"/>
            <a:ext cx="9696770" cy="6858000"/>
            <a:chOff x="2544649" y="-1"/>
            <a:chExt cx="9696770" cy="6858000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4649" y="-1"/>
              <a:ext cx="4928498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9593" y="0"/>
              <a:ext cx="5021826" cy="6857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5025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62900" y="149225"/>
            <a:ext cx="41148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HK" b="1" dirty="0" smtClean="0"/>
              <a:t>Interesting Spots in Stanley</a:t>
            </a:r>
            <a:endParaRPr lang="zh-HK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62900" y="1690688"/>
            <a:ext cx="4114800" cy="5311775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altLang="zh-HK" sz="3000" dirty="0" smtClean="0"/>
              <a:t>Stanley Plaza</a:t>
            </a:r>
          </a:p>
          <a:p>
            <a:pPr marL="514350" indent="-514350">
              <a:buAutoNum type="arabicPeriod"/>
            </a:pPr>
            <a:r>
              <a:rPr lang="en-US" altLang="zh-HK" sz="3000" dirty="0" smtClean="0"/>
              <a:t>Murray House</a:t>
            </a:r>
          </a:p>
          <a:p>
            <a:pPr marL="514350" indent="-514350">
              <a:buAutoNum type="arabicPeriod"/>
            </a:pPr>
            <a:r>
              <a:rPr lang="en-US" altLang="zh-HK" sz="3000" dirty="0" smtClean="0"/>
              <a:t>Stanley Main Street</a:t>
            </a:r>
          </a:p>
          <a:p>
            <a:pPr marL="514350" indent="-514350">
              <a:buAutoNum type="arabicPeriod"/>
            </a:pPr>
            <a:r>
              <a:rPr lang="en-US" altLang="zh-HK" sz="3000" dirty="0" smtClean="0"/>
              <a:t>Stanley Market</a:t>
            </a:r>
          </a:p>
          <a:p>
            <a:pPr marL="514350" indent="-514350">
              <a:buAutoNum type="arabicPeriod"/>
            </a:pPr>
            <a:r>
              <a:rPr lang="en-US" altLang="zh-HK" sz="3000" dirty="0" smtClean="0"/>
              <a:t>Stanley Main Beach</a:t>
            </a:r>
          </a:p>
          <a:p>
            <a:pPr marL="514350" indent="-514350">
              <a:buAutoNum type="arabicPeriod"/>
            </a:pPr>
            <a:r>
              <a:rPr lang="en-US" altLang="zh-HK" sz="3000" dirty="0" smtClean="0"/>
              <a:t>The Old Stanley Police Station</a:t>
            </a:r>
          </a:p>
          <a:p>
            <a:pPr marL="514350" indent="-514350">
              <a:buAutoNum type="arabicPeriod"/>
            </a:pPr>
            <a:r>
              <a:rPr lang="en-US" altLang="zh-HK" sz="3000" dirty="0" smtClean="0"/>
              <a:t>St. Stephen’s College</a:t>
            </a:r>
            <a:endParaRPr lang="zh-HK" altLang="en-US" sz="3000" dirty="0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" y="365125"/>
            <a:ext cx="7580314" cy="60610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圓角矩形圖說文字 4"/>
          <p:cNvSpPr/>
          <p:nvPr/>
        </p:nvSpPr>
        <p:spPr>
          <a:xfrm>
            <a:off x="-2261163" y="2043431"/>
            <a:ext cx="1130863" cy="772591"/>
          </a:xfrm>
          <a:prstGeom prst="wedgeRoundRectCallout">
            <a:avLst>
              <a:gd name="adj1" fmla="val 133221"/>
              <a:gd name="adj2" fmla="val 9268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00" kern="100" dirty="0">
                <a:effectLst/>
                <a:ea typeface="新細明體" panose="02020500000000000000" pitchFamily="18" charset="-120"/>
                <a:cs typeface="Times New Roman" panose="02020603050405020304" pitchFamily="18" charset="0"/>
              </a:rPr>
              <a:t> </a:t>
            </a:r>
            <a:endParaRPr lang="zh-TW" sz="1200" kern="100">
              <a:effectLst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2"/>
          <p:cNvSpPr txBox="1">
            <a:spLocks noChangeArrowheads="1"/>
          </p:cNvSpPr>
          <p:nvPr/>
        </p:nvSpPr>
        <p:spPr bwMode="auto">
          <a:xfrm>
            <a:off x="-2215317" y="2183505"/>
            <a:ext cx="108501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000" kern="100" dirty="0"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</a:rPr>
              <a:t>You are here.</a:t>
            </a:r>
            <a:endParaRPr lang="zh-TW" sz="1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02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213" y="0"/>
            <a:ext cx="7680203" cy="669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35678"/>
            <a:ext cx="4165600" cy="312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爆炸 1 5"/>
          <p:cNvSpPr/>
          <p:nvPr/>
        </p:nvSpPr>
        <p:spPr>
          <a:xfrm>
            <a:off x="-1103087" y="3497943"/>
            <a:ext cx="6908800" cy="41656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8829" y="199571"/>
            <a:ext cx="2529114" cy="1325563"/>
          </a:xfrm>
        </p:spPr>
        <p:txBody>
          <a:bodyPr/>
          <a:lstStyle/>
          <a:p>
            <a:r>
              <a:rPr lang="en-US" altLang="zh-HK" dirty="0" smtClean="0">
                <a:latin typeface="Comic Sans MS" panose="030F0702030302020204" pitchFamily="66" charset="0"/>
              </a:rPr>
              <a:t>Problem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1458" y="4596835"/>
            <a:ext cx="3937000" cy="2159567"/>
          </a:xfrm>
        </p:spPr>
        <p:txBody>
          <a:bodyPr>
            <a:noAutofit/>
          </a:bodyPr>
          <a:lstStyle/>
          <a:p>
            <a:pPr marL="0" indent="0">
              <a:lnSpc>
                <a:spcPts val="4500"/>
              </a:lnSpc>
              <a:spcBef>
                <a:spcPts val="1200"/>
              </a:spcBef>
              <a:buNone/>
            </a:pPr>
            <a:r>
              <a:rPr lang="en-US" altLang="zh-HK" sz="4000" dirty="0" smtClean="0">
                <a:latin typeface="Comic Sans MS" panose="030F0702030302020204" pitchFamily="66" charset="0"/>
              </a:rPr>
              <a:t>We only have three hours to spend there!</a:t>
            </a:r>
            <a:endParaRPr lang="zh-HK" altLang="en-US" sz="4000" dirty="0">
              <a:latin typeface="Comic Sans MS" panose="030F0702030302020204" pitchFamily="66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38213" y="3643086"/>
            <a:ext cx="5521787" cy="16401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4489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5062" y="132178"/>
            <a:ext cx="11247783" cy="1325563"/>
          </a:xfrm>
        </p:spPr>
        <p:txBody>
          <a:bodyPr/>
          <a:lstStyle/>
          <a:p>
            <a:r>
              <a:rPr lang="en-US" altLang="zh-HK" dirty="0" smtClean="0">
                <a:latin typeface="Comic Sans MS" panose="030F0702030302020204" pitchFamily="66" charset="0"/>
              </a:rPr>
              <a:t>Let’s suggest some places to go!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3" y="1888751"/>
            <a:ext cx="3433598" cy="434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395307" y="1285055"/>
            <a:ext cx="4864812" cy="117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HK" sz="3000" dirty="0" smtClean="0">
                <a:latin typeface="Comic Sans MS" panose="030F0702030302020204" pitchFamily="66" charset="0"/>
              </a:rPr>
              <a:t>I suggest going…</a:t>
            </a:r>
            <a:r>
              <a:rPr lang="zh-HK" altLang="en-US" sz="3000" dirty="0" smtClean="0">
                <a:latin typeface="Comic Sans MS" panose="030F0702030302020204" pitchFamily="66" charset="0"/>
              </a:rPr>
              <a:t> </a:t>
            </a:r>
            <a:endParaRPr lang="en-US" altLang="zh-HK" sz="3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zh-HK" sz="3000" dirty="0" smtClean="0">
                <a:latin typeface="Comic Sans MS" panose="030F0702030302020204" pitchFamily="66" charset="0"/>
              </a:rPr>
              <a:t>I don’t suggest going…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560" y="2402204"/>
            <a:ext cx="8122956" cy="4455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3640560" y="1157605"/>
            <a:ext cx="21070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50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zh-HK" altLang="en-US" sz="5000" dirty="0">
              <a:solidFill>
                <a:srgbClr val="FF00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640560" y="1646548"/>
            <a:ext cx="21070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5000" dirty="0" smtClean="0">
                <a:solidFill>
                  <a:srgbClr val="7030A0"/>
                </a:solidFill>
                <a:latin typeface="Comic Sans MS" panose="030F0702030302020204" pitchFamily="66" charset="0"/>
                <a:sym typeface="Wingdings 2"/>
              </a:rPr>
              <a:t></a:t>
            </a:r>
            <a:endParaRPr lang="zh-HK" altLang="en-US" sz="50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75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5062" y="132178"/>
            <a:ext cx="11247783" cy="1325563"/>
          </a:xfrm>
        </p:spPr>
        <p:txBody>
          <a:bodyPr/>
          <a:lstStyle/>
          <a:p>
            <a:r>
              <a:rPr lang="en-US" altLang="zh-HK" dirty="0" smtClean="0">
                <a:latin typeface="Comic Sans MS" panose="030F0702030302020204" pitchFamily="66" charset="0"/>
              </a:rPr>
              <a:t>Let’s suggest some places to go!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09392" y="1322043"/>
            <a:ext cx="7537174" cy="2136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HK" sz="3000" dirty="0" smtClean="0">
                <a:latin typeface="Comic Sans MS" panose="030F0702030302020204" pitchFamily="66" charset="0"/>
              </a:rPr>
              <a:t>Knowing the </a:t>
            </a:r>
            <a:r>
              <a:rPr lang="en-US" altLang="zh-HK" sz="30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distance</a:t>
            </a:r>
            <a:r>
              <a:rPr lang="en-US" altLang="zh-HK" sz="3000" dirty="0" smtClean="0">
                <a:latin typeface="Comic Sans MS" panose="030F0702030302020204" pitchFamily="66" charset="0"/>
              </a:rPr>
              <a:t> and the </a:t>
            </a:r>
            <a:r>
              <a:rPr lang="en-US" altLang="zh-HK" sz="30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duration</a:t>
            </a:r>
            <a:r>
              <a:rPr lang="en-US" altLang="zh-HK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zh-HK" sz="3000" dirty="0" smtClean="0">
                <a:latin typeface="Comic Sans MS" panose="030F0702030302020204" pitchFamily="66" charset="0"/>
              </a:rPr>
              <a:t>help us decide where to go.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altLang="zh-HK" sz="3000" dirty="0" smtClean="0">
                <a:latin typeface="Comic Sans MS" panose="030F0702030302020204" pitchFamily="66" charset="0"/>
              </a:rPr>
              <a:t>What questions should we ask?</a:t>
            </a:r>
          </a:p>
          <a:p>
            <a:pPr marL="0" indent="0">
              <a:buNone/>
            </a:pPr>
            <a:endParaRPr lang="zh-HK" altLang="en-US" sz="3000" dirty="0">
              <a:latin typeface="Comic Sans MS" panose="030F0702030302020204" pitchFamily="66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68891" y="3140474"/>
            <a:ext cx="2498170" cy="137822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Distance</a:t>
            </a:r>
          </a:p>
          <a:p>
            <a:pPr algn="ctr"/>
            <a:r>
              <a:rPr lang="en-US" altLang="zh-HK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(km/m)</a:t>
            </a:r>
            <a:endParaRPr lang="zh-HK" altLang="en-US"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68891" y="4797285"/>
            <a:ext cx="2498170" cy="185530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Duration</a:t>
            </a:r>
          </a:p>
          <a:p>
            <a:pPr algn="ctr"/>
            <a:r>
              <a:rPr lang="en-US" altLang="zh-HK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(hour/</a:t>
            </a:r>
            <a:br>
              <a:rPr lang="en-US" altLang="zh-HK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altLang="zh-HK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minutes)</a:t>
            </a:r>
            <a:endParaRPr lang="zh-HK" altLang="en-US"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6561930" y="3511535"/>
            <a:ext cx="5225129" cy="9674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zh-HK" sz="3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How far </a:t>
            </a:r>
            <a:r>
              <a:rPr lang="en-US" altLang="zh-HK" sz="3000" dirty="0" smtClean="0">
                <a:latin typeface="Comic Sans MS" panose="030F0702030302020204" pitchFamily="66" charset="0"/>
              </a:rPr>
              <a:t>is it from A to B?</a:t>
            </a:r>
          </a:p>
        </p:txBody>
      </p:sp>
      <p:sp>
        <p:nvSpPr>
          <p:cNvPr id="5" name="矩形 4"/>
          <p:cNvSpPr/>
          <p:nvPr/>
        </p:nvSpPr>
        <p:spPr>
          <a:xfrm>
            <a:off x="6575182" y="5108982"/>
            <a:ext cx="46740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HK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How long </a:t>
            </a:r>
            <a:r>
              <a:rPr lang="en-US" altLang="zh-HK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does it take to travel </a:t>
            </a:r>
            <a:r>
              <a:rPr lang="en-US" altLang="zh-HK" sz="3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from </a:t>
            </a:r>
            <a:r>
              <a:rPr lang="en-US" altLang="zh-HK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A to B</a:t>
            </a:r>
            <a:r>
              <a:rPr lang="en-US" altLang="zh-HK" sz="3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?</a:t>
            </a:r>
            <a:endParaRPr lang="en-US" altLang="zh-HK" sz="3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3" y="1888751"/>
            <a:ext cx="3433598" cy="434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65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7585" y="335377"/>
            <a:ext cx="11247783" cy="2073994"/>
          </a:xfrm>
        </p:spPr>
        <p:txBody>
          <a:bodyPr>
            <a:normAutofit fontScale="90000"/>
          </a:bodyPr>
          <a:lstStyle/>
          <a:p>
            <a:r>
              <a:rPr lang="en-US" altLang="zh-HK" dirty="0" smtClean="0">
                <a:latin typeface="Comic Sans MS" panose="030F0702030302020204" pitchFamily="66" charset="0"/>
              </a:rPr>
              <a:t>Task:</a:t>
            </a:r>
            <a:br>
              <a:rPr lang="en-US" altLang="zh-HK" dirty="0" smtClean="0">
                <a:latin typeface="Comic Sans MS" panose="030F0702030302020204" pitchFamily="66" charset="0"/>
              </a:rPr>
            </a:br>
            <a:r>
              <a:rPr lang="en-US" altLang="zh-HK" dirty="0" smtClean="0">
                <a:latin typeface="Comic Sans MS" panose="030F0702030302020204" pitchFamily="66" charset="0"/>
              </a:rPr>
              <a:t>Find out the distance and duration by asking your friends. Then give your suggestions.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pic>
        <p:nvPicPr>
          <p:cNvPr id="19" name="Picture 2" descr="http://www.clipartbest.com/cliparts/bTy/ooE/bTyooEbT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20" y="3273208"/>
            <a:ext cx="3438621" cy="257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矩形 20"/>
          <p:cNvSpPr/>
          <p:nvPr/>
        </p:nvSpPr>
        <p:spPr>
          <a:xfrm>
            <a:off x="4177471" y="5178536"/>
            <a:ext cx="7347779" cy="12329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More than 500 </a:t>
            </a:r>
            <a:r>
              <a:rPr lang="en-US" altLang="zh-HK" sz="3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metres</a:t>
            </a:r>
            <a:r>
              <a:rPr lang="en-US" altLang="zh-HK" sz="3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zh-HK" sz="3000" dirty="0" smtClean="0">
                <a:solidFill>
                  <a:schemeClr val="bg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a long way</a:t>
            </a:r>
            <a:endParaRPr lang="zh-HK" altLang="en-US" sz="3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471" y="2625837"/>
            <a:ext cx="71437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678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867" y="298089"/>
            <a:ext cx="7042581" cy="230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圖片 2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766" y="2653559"/>
            <a:ext cx="6535848" cy="40275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圓角矩形圖說文字 4"/>
          <p:cNvSpPr/>
          <p:nvPr/>
        </p:nvSpPr>
        <p:spPr>
          <a:xfrm>
            <a:off x="2682370" y="3263888"/>
            <a:ext cx="1130863" cy="772591"/>
          </a:xfrm>
          <a:prstGeom prst="wedgeRoundRectCallout">
            <a:avLst>
              <a:gd name="adj1" fmla="val 119998"/>
              <a:gd name="adj2" fmla="val 948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00" kern="100" dirty="0">
                <a:effectLst/>
                <a:ea typeface="新細明體" panose="02020500000000000000" pitchFamily="18" charset="-120"/>
                <a:cs typeface="Times New Roman" panose="02020603050405020304" pitchFamily="18" charset="0"/>
              </a:rPr>
              <a:t> </a:t>
            </a:r>
            <a:endParaRPr lang="zh-TW" sz="1200" kern="100">
              <a:effectLst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2"/>
          <p:cNvSpPr txBox="1">
            <a:spLocks noChangeArrowheads="1"/>
          </p:cNvSpPr>
          <p:nvPr/>
        </p:nvSpPr>
        <p:spPr bwMode="auto">
          <a:xfrm>
            <a:off x="2705292" y="3296240"/>
            <a:ext cx="108501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kern="100" dirty="0"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</a:rPr>
              <a:t>You are here.</a:t>
            </a:r>
            <a:endParaRPr lang="zh-TW" sz="2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3523820" y="1625064"/>
            <a:ext cx="582546" cy="27699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>
            <a:off x="6913417" y="0"/>
            <a:ext cx="1" cy="41841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4184617" y="1196844"/>
            <a:ext cx="397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40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zh-HK" altLang="en-US" sz="4000" dirty="0">
              <a:solidFill>
                <a:srgbClr val="FF0000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229275" y="1486564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200 m</a:t>
            </a:r>
            <a:endParaRPr lang="zh-HK" altLang="en-US" sz="3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7975061" y="1450442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 mins</a:t>
            </a:r>
            <a:endParaRPr lang="zh-HK" altLang="en-US" sz="3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6" name="直線單箭頭接點 25"/>
          <p:cNvCxnSpPr/>
          <p:nvPr/>
        </p:nvCxnSpPr>
        <p:spPr>
          <a:xfrm>
            <a:off x="8515275" y="20267"/>
            <a:ext cx="1" cy="41841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132" y="3511691"/>
            <a:ext cx="322234" cy="39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48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4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HK" dirty="0" smtClean="0">
                <a:latin typeface="Comic Sans MS" panose="030F0702030302020204" pitchFamily="66" charset="0"/>
              </a:rPr>
              <a:t>5 minutes</a:t>
            </a:r>
            <a:endParaRPr lang="zh-HK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122" name="Picture 2" descr="http://www.clipartbest.com/cliparts/bTy/ooE/bTyooEbT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1485900"/>
            <a:ext cx="6588125" cy="494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09550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9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540</Words>
  <Application>Microsoft Office PowerPoint</Application>
  <PresentationFormat>寬螢幕</PresentationFormat>
  <Paragraphs>94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6" baseType="lpstr">
      <vt:lpstr>新細明體</vt:lpstr>
      <vt:lpstr>Arial</vt:lpstr>
      <vt:lpstr>Calibri</vt:lpstr>
      <vt:lpstr>Calibri Light</vt:lpstr>
      <vt:lpstr>Comic Sans MS</vt:lpstr>
      <vt:lpstr>Times New Roman</vt:lpstr>
      <vt:lpstr>Wingdings</vt:lpstr>
      <vt:lpstr>Wingdings 2</vt:lpstr>
      <vt:lpstr>Office 佈景主題</vt:lpstr>
      <vt:lpstr>PowerPoint 簡報</vt:lpstr>
      <vt:lpstr>PowerPoint 簡報</vt:lpstr>
      <vt:lpstr>Interesting Spots in Stanley</vt:lpstr>
      <vt:lpstr>Problem</vt:lpstr>
      <vt:lpstr>Let’s suggest some places to go!</vt:lpstr>
      <vt:lpstr>Let’s suggest some places to go!</vt:lpstr>
      <vt:lpstr>Task: Find out the distance and duration by asking your friends. Then give your suggestions.</vt:lpstr>
      <vt:lpstr>PowerPoint 簡報</vt:lpstr>
      <vt:lpstr>5 minutes</vt:lpstr>
      <vt:lpstr>Now, write down your suggestions. (Write at least 2 places) </vt:lpstr>
      <vt:lpstr>Now, write down your suggestions. </vt:lpstr>
      <vt:lpstr>PowerPoint 簡報</vt:lpstr>
      <vt:lpstr>Now, write down your suggestions. </vt:lpstr>
      <vt:lpstr>5 minutes</vt:lpstr>
      <vt:lpstr>Now, write down your suggestions. (Write about at least 2 places) </vt:lpstr>
      <vt:lpstr>We want to listen to your opinion!  </vt:lpstr>
      <vt:lpstr>Our Suggestions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Visiting Stanley</dc:title>
  <dc:creator>user</dc:creator>
  <cp:lastModifiedBy>user</cp:lastModifiedBy>
  <cp:revision>57</cp:revision>
  <cp:lastPrinted>2017-04-05T01:49:52Z</cp:lastPrinted>
  <dcterms:created xsi:type="dcterms:W3CDTF">2017-03-31T02:35:34Z</dcterms:created>
  <dcterms:modified xsi:type="dcterms:W3CDTF">2017-04-06T08:32:24Z</dcterms:modified>
</cp:coreProperties>
</file>